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7" r:id="rId2"/>
    <p:sldId id="845" r:id="rId3"/>
    <p:sldId id="777" r:id="rId4"/>
    <p:sldId id="831" r:id="rId5"/>
    <p:sldId id="841" r:id="rId6"/>
    <p:sldId id="807" r:id="rId7"/>
    <p:sldId id="829" r:id="rId8"/>
    <p:sldId id="846" r:id="rId9"/>
    <p:sldId id="839" r:id="rId10"/>
    <p:sldId id="663" r:id="rId11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igle, Mitchell H." initials="MHS" lastIdx="27" clrIdx="0"/>
  <p:cmAuthor id="1" name="Jorge A. Lopez" initials="JL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AD23"/>
    <a:srgbClr val="0673C9"/>
    <a:srgbClr val="F7E79E"/>
    <a:srgbClr val="005596"/>
    <a:srgbClr val="88D7F6"/>
    <a:srgbClr val="012ECC"/>
    <a:srgbClr val="0764AC"/>
    <a:srgbClr val="66C0FF"/>
    <a:srgbClr val="FF2B4B"/>
    <a:srgbClr val="E1A5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40" autoAdjust="0"/>
    <p:restoredTop sz="87847" autoAdjust="0"/>
  </p:normalViewPr>
  <p:slideViewPr>
    <p:cSldViewPr snapToGrid="0">
      <p:cViewPr>
        <p:scale>
          <a:sx n="75" d="100"/>
          <a:sy n="75" d="100"/>
        </p:scale>
        <p:origin x="-684" y="-456"/>
      </p:cViewPr>
      <p:guideLst>
        <p:guide orient="horz" pos="45"/>
        <p:guide pos="6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96C5-4F7F-4487-A541-CD6B87039A01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B066-9B0A-4273-9B8F-B0B36DDB6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270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AE67D49-239C-4169-8C80-272BC4A5A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3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59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79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3B867-7402-45B4-92A8-5F6EEFF4D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42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38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58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4" descr="tp_im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968" y="803307"/>
            <a:ext cx="932471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ooter_grad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35700"/>
            <a:ext cx="9906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4114800"/>
            <a:ext cx="4953000" cy="3810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63646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4495800"/>
            <a:ext cx="4953000" cy="1295400"/>
          </a:xfrm>
        </p:spPr>
        <p:txBody>
          <a:bodyPr/>
          <a:lstStyle>
            <a:lvl1pPr marL="0" indent="0">
              <a:buFontTx/>
              <a:buNone/>
              <a:defRPr sz="16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5715000"/>
            <a:ext cx="2971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1400">
                <a:solidFill>
                  <a:srgbClr val="636467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8" descr="PP_templat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7217" y="5486402"/>
            <a:ext cx="17335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0532" y="1299592"/>
            <a:ext cx="8420100" cy="486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_______  ___________ ___  __________   __ ___ ____ __ __________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C45E-44BA-4647-980D-0408EBD95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8497" y="341343"/>
            <a:ext cx="8734553" cy="783431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96753"/>
            <a:ext cx="8670168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_______  ___________ ___  __________   __ ___ ____ __ __________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7ED-D247-47E9-B4C6-27D914489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E07B-8F5A-4154-8265-F1F1ED9C9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309320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7127-B46E-4681-BA18-A6A9F8F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309320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371600"/>
            <a:ext cx="4127500" cy="4793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371600"/>
            <a:ext cx="4127500" cy="4793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219B-818B-415B-A8A2-EAF2845D4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309320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D5DD-3D49-44DB-8E80-C115DBD02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309320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30CE-395A-4FE2-91FF-358A8BDBC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50B5-0676-4119-8D38-C2DDF33F8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1124747"/>
            <a:ext cx="5537729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_______  ___________ ___  __________   __ ___ ____ __ __________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CE91-9B0F-47AB-B934-A7166C7C3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196783"/>
            <a:ext cx="5943600" cy="35308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_______  ___________ ___  __________   __ ___ ____ __ __________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200" y="6408738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Syncsort Confidential and Proprietary - do not copy or distribute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471C-01CF-4EE4-B51A-5269B7C2B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95804" y="304830"/>
            <a:ext cx="931439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rm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7" name="Picture 7" descr="footer_grad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6243638"/>
            <a:ext cx="9906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41344"/>
            <a:ext cx="9114896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371600"/>
            <a:ext cx="84201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7150" y="64087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6364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906214F-36BC-484E-BE50-16A539CFA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9410700" y="6369050"/>
            <a:ext cx="0" cy="304800"/>
          </a:xfrm>
          <a:prstGeom prst="line">
            <a:avLst/>
          </a:prstGeom>
          <a:noFill/>
          <a:ln w="9525">
            <a:solidFill>
              <a:srgbClr val="63646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89900" y="6400835"/>
            <a:ext cx="1162579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0200" y="6309320"/>
            <a:ext cx="5035550" cy="4572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Syncsort Confidential and Proprietary - do not copy or distribute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09386" y="1086555"/>
            <a:ext cx="93010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69FD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FD3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rgbClr val="636467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AA3D9"/>
        </a:buClr>
        <a:buChar char="–"/>
        <a:defRPr sz="2000">
          <a:solidFill>
            <a:srgbClr val="636467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AA3D9"/>
        </a:buClr>
        <a:buChar char="•"/>
        <a:defRPr sz="1800">
          <a:solidFill>
            <a:srgbClr val="636467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AA3D9"/>
        </a:buClr>
        <a:buChar char="–"/>
        <a:defRPr sz="1800">
          <a:solidFill>
            <a:srgbClr val="636467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AA3D9"/>
        </a:buClr>
        <a:buChar char="»"/>
        <a:defRPr sz="1600">
          <a:solidFill>
            <a:srgbClr val="636467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A3D9"/>
        </a:buClr>
        <a:buChar char="»"/>
        <a:defRPr sz="2000">
          <a:solidFill>
            <a:srgbClr val="63646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A3D9"/>
        </a:buClr>
        <a:buChar char="»"/>
        <a:defRPr sz="2000">
          <a:solidFill>
            <a:srgbClr val="63646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A3D9"/>
        </a:buClr>
        <a:buChar char="»"/>
        <a:defRPr sz="2000">
          <a:solidFill>
            <a:srgbClr val="63646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A3D9"/>
        </a:buClr>
        <a:buChar char="»"/>
        <a:defRPr sz="2000">
          <a:solidFill>
            <a:srgbClr val="6364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457200"/>
            <a:ext cx="9596438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92369" y="3900795"/>
            <a:ext cx="7872698" cy="92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36467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dirty="0" err="1" smtClean="0">
                <a:solidFill>
                  <a:srgbClr val="005596"/>
                </a:solidFill>
              </a:rPr>
              <a:t>Syncsort</a:t>
            </a:r>
            <a:r>
              <a:rPr lang="en-US" sz="3200" dirty="0" smtClean="0">
                <a:solidFill>
                  <a:srgbClr val="005596"/>
                </a:solidFill>
              </a:rPr>
              <a:t> Data Integration Update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05.28.2013</a:t>
            </a:r>
            <a:endParaRPr lang="en-US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3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Syncsort Confidential and Proprietary - do not copy or distribute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404048"/>
            <a:ext cx="9906000" cy="1024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5833448"/>
            <a:ext cx="9906000" cy="1024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2576121"/>
            <a:ext cx="5558370" cy="16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36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Helping Data </a:t>
            </a:r>
            <a:r>
              <a:rPr lang="en-US" dirty="0"/>
              <a:t>I</a:t>
            </a:r>
            <a:r>
              <a:rPr lang="en-US" dirty="0" smtClean="0"/>
              <a:t>ntensive </a:t>
            </a:r>
            <a:r>
              <a:rPr lang="en-US" dirty="0"/>
              <a:t>O</a:t>
            </a:r>
            <a:r>
              <a:rPr lang="en-US" dirty="0" smtClean="0"/>
              <a:t>rganizations </a:t>
            </a:r>
            <a:r>
              <a:rPr lang="en-US" dirty="0"/>
              <a:t>A</a:t>
            </a:r>
            <a:r>
              <a:rPr lang="en-US" dirty="0" smtClean="0"/>
              <a:t>cross the Big Data Continuum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Hadoop</a:t>
            </a:r>
            <a:r>
              <a:rPr lang="en-US" dirty="0" smtClean="0"/>
              <a:t> – The Operating System for Big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Strategic Focus on </a:t>
            </a:r>
            <a:r>
              <a:rPr lang="en-US" dirty="0" err="1" smtClean="0"/>
              <a:t>Hadoop</a:t>
            </a:r>
            <a:r>
              <a:rPr lang="en-US" dirty="0" smtClean="0"/>
              <a:t> &amp; Collaboration with Open Source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Patch New Feature Commitment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Spring ‘13 Release – Delivering a Smarter Approach to </a:t>
            </a:r>
            <a:r>
              <a:rPr lang="en-US" dirty="0" err="1" smtClean="0"/>
              <a:t>Hadoop</a:t>
            </a:r>
            <a:r>
              <a:rPr lang="en-US" dirty="0" smtClean="0"/>
              <a:t> ETL with 2 New Offerings: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DMX-h ETL Edition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DMX-h Sort Edition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Closing Thoughts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Delivering Better ETL through </a:t>
            </a:r>
            <a:r>
              <a:rPr lang="en-US" dirty="0" err="1" smtClean="0"/>
              <a:t>Hadoop</a:t>
            </a:r>
            <a:r>
              <a:rPr lang="en-US" dirty="0" smtClean="0"/>
              <a:t> &amp; Better </a:t>
            </a:r>
            <a:r>
              <a:rPr lang="en-US" dirty="0" err="1" smtClean="0"/>
              <a:t>Hadoop</a:t>
            </a:r>
            <a:r>
              <a:rPr lang="en-US" dirty="0" smtClean="0"/>
              <a:t> with Enhanced ETL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37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301412" y="1157474"/>
            <a:ext cx="9330299" cy="181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48248" y="1298518"/>
            <a:ext cx="868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DE94"/>
            </a:solidFill>
            <a:prstDash val="solid"/>
            <a:round/>
            <a:headEnd type="diamond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470400" y="1193800"/>
            <a:ext cx="819150" cy="222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Big Data Continuum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2667" y="1433016"/>
            <a:ext cx="8973607" cy="670106"/>
            <a:chOff x="696444" y="4797718"/>
            <a:chExt cx="8682776" cy="670106"/>
          </a:xfrm>
        </p:grpSpPr>
        <p:grpSp>
          <p:nvGrpSpPr>
            <p:cNvPr id="62" name="Group 61"/>
            <p:cNvGrpSpPr/>
            <p:nvPr/>
          </p:nvGrpSpPr>
          <p:grpSpPr>
            <a:xfrm>
              <a:off x="7279148" y="4797718"/>
              <a:ext cx="2100072" cy="670102"/>
              <a:chOff x="1417408" y="2032379"/>
              <a:chExt cx="1828800" cy="542455"/>
            </a:xfrm>
            <a:solidFill>
              <a:srgbClr val="00DE94"/>
            </a:solidFill>
          </p:grpSpPr>
          <p:sp>
            <p:nvSpPr>
              <p:cNvPr id="63" name="Pentagon 62"/>
              <p:cNvSpPr/>
              <p:nvPr/>
            </p:nvSpPr>
            <p:spPr bwMode="auto">
              <a:xfrm>
                <a:off x="1417408" y="2032379"/>
                <a:ext cx="1828800" cy="542455"/>
              </a:xfrm>
              <a:prstGeom prst="homePlate">
                <a:avLst/>
              </a:prstGeom>
              <a:solidFill>
                <a:srgbClr val="61B3ED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63428" y="2135616"/>
                <a:ext cx="1376322" cy="298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Evolved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652055" y="4797719"/>
              <a:ext cx="2100072" cy="670102"/>
              <a:chOff x="1417408" y="2032379"/>
              <a:chExt cx="1828800" cy="542455"/>
            </a:xfrm>
            <a:solidFill>
              <a:srgbClr val="A0EB96"/>
            </a:solidFill>
          </p:grpSpPr>
          <p:sp>
            <p:nvSpPr>
              <p:cNvPr id="67" name="Pentagon 66"/>
              <p:cNvSpPr/>
              <p:nvPr/>
            </p:nvSpPr>
            <p:spPr bwMode="auto">
              <a:xfrm>
                <a:off x="1417408" y="2032379"/>
                <a:ext cx="1828800" cy="542455"/>
              </a:xfrm>
              <a:prstGeom prst="homePlate">
                <a:avLst/>
              </a:prstGeom>
              <a:solidFill>
                <a:srgbClr val="5094C4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80542" y="2135615"/>
                <a:ext cx="1376322" cy="298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Dynamic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016370" y="4797722"/>
              <a:ext cx="2100072" cy="670102"/>
              <a:chOff x="4016370" y="4199140"/>
              <a:chExt cx="2100072" cy="823631"/>
            </a:xfrm>
            <a:solidFill>
              <a:srgbClr val="FAB44B"/>
            </a:solidFill>
          </p:grpSpPr>
          <p:sp>
            <p:nvSpPr>
              <p:cNvPr id="72" name="Pentagon 71"/>
              <p:cNvSpPr/>
              <p:nvPr/>
            </p:nvSpPr>
            <p:spPr bwMode="auto">
              <a:xfrm>
                <a:off x="4016370" y="4199140"/>
                <a:ext cx="2100072" cy="823631"/>
              </a:xfrm>
              <a:prstGeom prst="homePlate">
                <a:avLst/>
              </a:prstGeom>
              <a:solidFill>
                <a:srgbClr val="40779E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269685" y="4355881"/>
                <a:ext cx="1649293" cy="453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Plateauing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348936" y="4797720"/>
              <a:ext cx="2100072" cy="670099"/>
              <a:chOff x="1417408" y="2032379"/>
              <a:chExt cx="1828800" cy="542454"/>
            </a:xfrm>
            <a:solidFill>
              <a:srgbClr val="ED6226"/>
            </a:solidFill>
          </p:grpSpPr>
          <p:sp>
            <p:nvSpPr>
              <p:cNvPr id="75" name="Pentagon 74"/>
              <p:cNvSpPr/>
              <p:nvPr/>
            </p:nvSpPr>
            <p:spPr bwMode="auto">
              <a:xfrm>
                <a:off x="1417408" y="2032379"/>
                <a:ext cx="1828800" cy="542454"/>
              </a:xfrm>
              <a:prstGeom prst="homePlate">
                <a:avLst/>
              </a:prstGeom>
              <a:solidFill>
                <a:srgbClr val="315A78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45079" y="2135615"/>
                <a:ext cx="1248492" cy="298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Advancing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96444" y="4797719"/>
              <a:ext cx="2100072" cy="670102"/>
              <a:chOff x="1417408" y="2032379"/>
              <a:chExt cx="1828800" cy="542455"/>
            </a:xfrm>
            <a:solidFill>
              <a:srgbClr val="ED6226"/>
            </a:solidFill>
          </p:grpSpPr>
          <p:sp>
            <p:nvSpPr>
              <p:cNvPr id="86" name="Pentagon 85"/>
              <p:cNvSpPr/>
              <p:nvPr/>
            </p:nvSpPr>
            <p:spPr bwMode="auto">
              <a:xfrm>
                <a:off x="1417408" y="2032379"/>
                <a:ext cx="1828800" cy="542455"/>
              </a:xfrm>
              <a:prstGeom prst="homePlate">
                <a:avLst/>
              </a:prstGeom>
              <a:solidFill>
                <a:srgbClr val="223F54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493519" y="2135614"/>
                <a:ext cx="1404344" cy="298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Awakening</a:t>
                </a:r>
              </a:p>
            </p:txBody>
          </p:sp>
        </p:grpSp>
      </p:grpSp>
      <p:sp>
        <p:nvSpPr>
          <p:cNvPr id="88" name="Rectangle 87"/>
          <p:cNvSpPr/>
          <p:nvPr/>
        </p:nvSpPr>
        <p:spPr>
          <a:xfrm rot="16200000">
            <a:off x="-392958" y="1903296"/>
            <a:ext cx="164296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rPr>
              <a:t>Big Data Continuum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840689" y="2126196"/>
            <a:ext cx="19646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/>
                <a:cs typeface="Calibri"/>
              </a:rPr>
              <a:t>Early </a:t>
            </a:r>
            <a:r>
              <a:rPr lang="en-US" sz="1300" dirty="0" err="1">
                <a:latin typeface="Calibri"/>
                <a:cs typeface="Calibri"/>
              </a:rPr>
              <a:t>Hadoop</a:t>
            </a:r>
            <a:r>
              <a:rPr lang="en-US" sz="1300" dirty="0">
                <a:latin typeface="Calibri"/>
                <a:cs typeface="Calibri"/>
              </a:rPr>
              <a:t> adoption</a:t>
            </a:r>
          </a:p>
          <a:p>
            <a:r>
              <a:rPr lang="en-US" sz="1300" dirty="0">
                <a:latin typeface="Calibri"/>
                <a:cs typeface="Calibri"/>
              </a:rPr>
              <a:t>p</a:t>
            </a:r>
            <a:r>
              <a:rPr lang="en-US" sz="1300" dirty="0" smtClean="0">
                <a:latin typeface="Calibri"/>
                <a:cs typeface="Calibri"/>
              </a:rPr>
              <a:t>rototyping &amp; </a:t>
            </a:r>
            <a:r>
              <a:rPr lang="en-US" sz="1300" dirty="0">
                <a:latin typeface="Calibri"/>
                <a:cs typeface="Calibri"/>
              </a:rPr>
              <a:t>e</a:t>
            </a:r>
            <a:r>
              <a:rPr lang="en-US" sz="1300" dirty="0" smtClean="0">
                <a:latin typeface="Calibri"/>
                <a:cs typeface="Calibri"/>
              </a:rPr>
              <a:t>xperimentation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0575" y="2126196"/>
            <a:ext cx="1303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/>
                <a:cs typeface="Calibri"/>
              </a:rPr>
              <a:t>Hand-coding:</a:t>
            </a:r>
          </a:p>
          <a:p>
            <a:r>
              <a:rPr lang="en-US" sz="1300" dirty="0" smtClean="0">
                <a:latin typeface="Calibri"/>
                <a:cs typeface="Calibri"/>
              </a:rPr>
              <a:t>SQL, JCL 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387600" y="2126196"/>
            <a:ext cx="1943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/>
                <a:cs typeface="Calibri"/>
              </a:rPr>
              <a:t>Standardization &amp; </a:t>
            </a:r>
            <a:r>
              <a:rPr lang="en-US" sz="1300" dirty="0">
                <a:latin typeface="Calibri"/>
                <a:cs typeface="Calibri"/>
              </a:rPr>
              <a:t>p</a:t>
            </a:r>
            <a:r>
              <a:rPr lang="en-US" sz="1300" dirty="0" smtClean="0">
                <a:latin typeface="Calibri"/>
                <a:cs typeface="Calibri"/>
              </a:rPr>
              <a:t>latforms for </a:t>
            </a:r>
            <a:br>
              <a:rPr lang="en-US" sz="1300" dirty="0" smtClean="0">
                <a:latin typeface="Calibri"/>
                <a:cs typeface="Calibri"/>
              </a:rPr>
            </a:br>
            <a:r>
              <a:rPr lang="en-US" sz="1300" dirty="0" smtClean="0">
                <a:latin typeface="Calibri"/>
                <a:cs typeface="Calibri"/>
              </a:rPr>
              <a:t>enterprise connectivity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073058" y="2126196"/>
            <a:ext cx="1857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/>
                <a:cs typeface="Calibri"/>
              </a:rPr>
              <a:t>Arch limits + exponential costs. Growing MIPS, </a:t>
            </a:r>
            <a:br>
              <a:rPr lang="en-US" sz="1300" dirty="0" smtClean="0">
                <a:latin typeface="Calibri"/>
                <a:cs typeface="Calibri"/>
              </a:rPr>
            </a:br>
            <a:r>
              <a:rPr lang="en-US" sz="1300" dirty="0" smtClean="0">
                <a:latin typeface="Calibri"/>
                <a:cs typeface="Calibri"/>
              </a:rPr>
              <a:t>missed SLAs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26963" y="2126196"/>
            <a:ext cx="17905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/>
                <a:cs typeface="Calibri"/>
              </a:rPr>
              <a:t>Big Data is the new standard for both MF &amp; open systems data </a:t>
            </a:r>
            <a:endParaRPr lang="en-US" sz="1300" dirty="0">
              <a:latin typeface="Calibri"/>
              <a:cs typeface="Calibri"/>
            </a:endParaRPr>
          </a:p>
        </p:txBody>
      </p:sp>
      <p:cxnSp>
        <p:nvCxnSpPr>
          <p:cNvPr id="117" name="Elbow Connector 116"/>
          <p:cNvCxnSpPr/>
          <p:nvPr/>
        </p:nvCxnSpPr>
        <p:spPr bwMode="auto">
          <a:xfrm>
            <a:off x="2428873" y="2085849"/>
            <a:ext cx="1626818" cy="759964"/>
          </a:xfrm>
          <a:prstGeom prst="bentConnector3">
            <a:avLst>
              <a:gd name="adj1" fmla="val 129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8" name="Elbow Connector 117"/>
          <p:cNvCxnSpPr/>
          <p:nvPr/>
        </p:nvCxnSpPr>
        <p:spPr bwMode="auto">
          <a:xfrm>
            <a:off x="4124697" y="2085849"/>
            <a:ext cx="1600200" cy="759964"/>
          </a:xfrm>
          <a:prstGeom prst="bentConnector3">
            <a:avLst>
              <a:gd name="adj1" fmla="val 129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9" name="Elbow Connector 118"/>
          <p:cNvCxnSpPr/>
          <p:nvPr/>
        </p:nvCxnSpPr>
        <p:spPr bwMode="auto">
          <a:xfrm>
            <a:off x="5860335" y="2085849"/>
            <a:ext cx="1527048" cy="759964"/>
          </a:xfrm>
          <a:prstGeom prst="bentConnector3">
            <a:avLst>
              <a:gd name="adj1" fmla="val 129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0" name="Elbow Connector 119"/>
          <p:cNvCxnSpPr/>
          <p:nvPr/>
        </p:nvCxnSpPr>
        <p:spPr bwMode="auto">
          <a:xfrm>
            <a:off x="7674949" y="2085849"/>
            <a:ext cx="1600200" cy="759964"/>
          </a:xfrm>
          <a:prstGeom prst="bentConnector3">
            <a:avLst>
              <a:gd name="adj1" fmla="val 129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Elbow Connector 120"/>
          <p:cNvCxnSpPr/>
          <p:nvPr/>
        </p:nvCxnSpPr>
        <p:spPr bwMode="auto">
          <a:xfrm>
            <a:off x="677042" y="2085849"/>
            <a:ext cx="1600200" cy="759964"/>
          </a:xfrm>
          <a:prstGeom prst="bentConnector3">
            <a:avLst>
              <a:gd name="adj1" fmla="val 129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301412" y="2999434"/>
            <a:ext cx="9333357" cy="989876"/>
            <a:chOff x="301412" y="2999434"/>
            <a:chExt cx="9333357" cy="989876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7884459" y="3107765"/>
              <a:ext cx="1547246" cy="762000"/>
            </a:xfrm>
            <a:prstGeom prst="roundRect">
              <a:avLst>
                <a:gd name="adj" fmla="val 10000"/>
              </a:avLst>
            </a:prstGeom>
            <a:solidFill>
              <a:srgbClr val="BB0202"/>
            </a:solidFill>
            <a:ln w="9525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6131859" y="3107765"/>
              <a:ext cx="1479176" cy="762000"/>
            </a:xfrm>
            <a:prstGeom prst="roundRect">
              <a:avLst>
                <a:gd name="adj" fmla="val 10000"/>
              </a:avLst>
            </a:prstGeom>
            <a:solidFill>
              <a:srgbClr val="BB0202"/>
            </a:solidFill>
            <a:ln w="9525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4341159" y="3107765"/>
              <a:ext cx="1479176" cy="762000"/>
            </a:xfrm>
            <a:prstGeom prst="roundRect">
              <a:avLst>
                <a:gd name="adj" fmla="val 10000"/>
              </a:avLst>
            </a:prstGeom>
            <a:solidFill>
              <a:srgbClr val="BB0202"/>
            </a:solidFill>
            <a:ln w="9525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2525059" y="3107765"/>
              <a:ext cx="1479176" cy="762000"/>
            </a:xfrm>
            <a:prstGeom prst="roundRect">
              <a:avLst>
                <a:gd name="adj" fmla="val 10000"/>
              </a:avLst>
            </a:prstGeom>
            <a:solidFill>
              <a:srgbClr val="BB0202"/>
            </a:solidFill>
            <a:ln w="9525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47059" y="3107765"/>
              <a:ext cx="1479176" cy="762000"/>
            </a:xfrm>
            <a:prstGeom prst="roundRect">
              <a:avLst>
                <a:gd name="adj" fmla="val 10000"/>
              </a:avLst>
            </a:prstGeom>
            <a:solidFill>
              <a:srgbClr val="BB0202"/>
            </a:solidFill>
            <a:ln w="9525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01412" y="3002280"/>
              <a:ext cx="9333357" cy="987030"/>
            </a:xfrm>
            <a:prstGeom prst="rect">
              <a:avLst/>
            </a:prstGeom>
            <a:noFill/>
            <a:ln w="38100" cap="flat" cmpd="sng" algn="ctr">
              <a:solidFill>
                <a:srgbClr val="B90E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 rot="16200000">
              <a:off x="-14563" y="3330965"/>
              <a:ext cx="970839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dirty="0" smtClean="0">
                  <a:solidFill>
                    <a:srgbClr val="595959"/>
                  </a:solidFill>
                  <a:latin typeface="Calibri"/>
                  <a:ea typeface="ＭＳ Ｐゴシック" charset="-128"/>
                  <a:cs typeface="Calibri"/>
                </a:rPr>
                <a:t>Challenges</a:t>
              </a:r>
              <a:endParaRPr lang="en-US" sz="1400" dirty="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2700000">
              <a:off x="1510721" y="3057943"/>
              <a:ext cx="0" cy="8767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2527300" y="3254849"/>
              <a:ext cx="14844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Long development </a:t>
              </a:r>
              <a:b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</a:br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cycles</a:t>
              </a:r>
              <a:endParaRPr lang="en-US" sz="13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2700000">
              <a:off x="3343207" y="3104147"/>
              <a:ext cx="0" cy="8056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4356938" y="3270439"/>
              <a:ext cx="13809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Unsustainable costs</a:t>
              </a:r>
              <a:endParaRPr lang="en-US" sz="13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rot="2700000">
              <a:off x="5069453" y="3104148"/>
              <a:ext cx="0" cy="8056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TextBox 138"/>
            <p:cNvSpPr txBox="1"/>
            <p:nvPr/>
          </p:nvSpPr>
          <p:spPr>
            <a:xfrm>
              <a:off x="6208384" y="3136401"/>
              <a:ext cx="130366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Hadoop</a:t>
              </a:r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 ingestion &amp; usability gaps</a:t>
              </a:r>
              <a:endParaRPr lang="en-US" sz="13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rot="2700000">
              <a:off x="6856967" y="3104149"/>
              <a:ext cx="0" cy="8056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TextBox 140"/>
            <p:cNvSpPr txBox="1"/>
            <p:nvPr/>
          </p:nvSpPr>
          <p:spPr>
            <a:xfrm>
              <a:off x="8173463" y="3155451"/>
              <a:ext cx="102787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Efficiency, </a:t>
              </a:r>
              <a:b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</a:br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ETL &amp; </a:t>
              </a:r>
              <a:b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</a:br>
              <a:r>
                <a:rPr lang="en-US" sz="13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skills gaps</a:t>
              </a:r>
              <a:endParaRPr lang="en-US" sz="13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2700000">
              <a:off x="8678461" y="3104149"/>
              <a:ext cx="0" cy="805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934136" y="3248499"/>
              <a:ext cx="1125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Calibri"/>
                  <a:cs typeface="Calibri"/>
                </a:rPr>
                <a:t>Hand-coding nightmare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8449310" y="1193800"/>
            <a:ext cx="440690" cy="222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20753" y="1119830"/>
            <a:ext cx="130892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392492" y="1129224"/>
            <a:ext cx="57370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888577" y="1193800"/>
            <a:ext cx="440690" cy="222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31759" y="1129224"/>
            <a:ext cx="57370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4639" y="4012608"/>
            <a:ext cx="9360130" cy="2390398"/>
            <a:chOff x="274639" y="4012608"/>
            <a:chExt cx="9360130" cy="2390398"/>
          </a:xfrm>
        </p:grpSpPr>
        <p:grpSp>
          <p:nvGrpSpPr>
            <p:cNvPr id="15" name="Group 14"/>
            <p:cNvGrpSpPr/>
            <p:nvPr/>
          </p:nvGrpSpPr>
          <p:grpSpPr>
            <a:xfrm>
              <a:off x="274639" y="4012608"/>
              <a:ext cx="9360130" cy="2390398"/>
              <a:chOff x="274639" y="4012608"/>
              <a:chExt cx="9360130" cy="239039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74639" y="4012608"/>
                <a:ext cx="9360130" cy="2390398"/>
                <a:chOff x="274639" y="4012608"/>
                <a:chExt cx="9360130" cy="2390398"/>
              </a:xfrm>
            </p:grpSpPr>
            <p:sp>
              <p:nvSpPr>
                <p:cNvPr id="110" name="Rectangle 109"/>
                <p:cNvSpPr/>
                <p:nvPr/>
              </p:nvSpPr>
              <p:spPr bwMode="auto">
                <a:xfrm>
                  <a:off x="310444" y="4043147"/>
                  <a:ext cx="254000" cy="2322576"/>
                </a:xfrm>
                <a:prstGeom prst="rect">
                  <a:avLst/>
                </a:prstGeom>
                <a:solidFill>
                  <a:srgbClr val="569FD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01412" y="4025900"/>
                  <a:ext cx="9333357" cy="235545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569FD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ＭＳ Ｐゴシック" charset="-128"/>
                    <a:cs typeface="Calibri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 rot="16200000">
                  <a:off x="-766671" y="5053918"/>
                  <a:ext cx="2390398" cy="307777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400" dirty="0" smtClean="0">
                      <a:solidFill>
                        <a:schemeClr val="bg1"/>
                      </a:solidFill>
                      <a:latin typeface="Calibri"/>
                      <a:ea typeface="ＭＳ Ｐゴシック" charset="-128"/>
                      <a:cs typeface="Calibri"/>
                    </a:rPr>
                    <a:t>Integrating Big Data… Smarter</a:t>
                  </a:r>
                  <a:endParaRPr lang="en-US" sz="1400" dirty="0">
                    <a:solidFill>
                      <a:schemeClr val="bg1"/>
                    </a:solidFill>
                    <a:latin typeface="Calibri"/>
                    <a:ea typeface="ＭＳ Ｐゴシック" charset="-128"/>
                    <a:cs typeface="Calibri"/>
                  </a:endParaRPr>
                </a:p>
              </p:txBody>
            </p:sp>
            <p:sp>
              <p:nvSpPr>
                <p:cNvPr id="14" name="Left-Right Arrow 13"/>
                <p:cNvSpPr/>
                <p:nvPr/>
              </p:nvSpPr>
              <p:spPr bwMode="auto">
                <a:xfrm>
                  <a:off x="626533" y="5626051"/>
                  <a:ext cx="8940800" cy="355600"/>
                </a:xfrm>
                <a:prstGeom prst="leftRightArrow">
                  <a:avLst>
                    <a:gd name="adj1" fmla="val 66071"/>
                    <a:gd name="adj2" fmla="val 50000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005596"/>
                    </a:solidFill>
                    <a:effectLst/>
                    <a:latin typeface="Arial Rounded MT Bold"/>
                    <a:ea typeface="ＭＳ Ｐゴシック" charset="-128"/>
                    <a:cs typeface="Arial Rounded MT Bold"/>
                  </a:endParaRPr>
                </a:p>
              </p:txBody>
            </p:sp>
            <p:sp>
              <p:nvSpPr>
                <p:cNvPr id="93" name="Left-Right Arrow 92"/>
                <p:cNvSpPr/>
                <p:nvPr/>
              </p:nvSpPr>
              <p:spPr bwMode="auto">
                <a:xfrm>
                  <a:off x="626533" y="5989570"/>
                  <a:ext cx="8940800" cy="355600"/>
                </a:xfrm>
                <a:prstGeom prst="leftRightArrow">
                  <a:avLst>
                    <a:gd name="adj1" fmla="val 66071"/>
                    <a:gd name="adj2" fmla="val 5000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Rounded MT Bold"/>
                      <a:ea typeface="ＭＳ Ｐゴシック" charset="-128"/>
                      <a:cs typeface="Arial Rounded MT Bold"/>
                    </a:rPr>
                    <a:t>MFX</a:t>
                  </a:r>
                  <a:endPara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/>
                    <a:ea typeface="ＭＳ Ｐゴシック" charset="-128"/>
                    <a:cs typeface="Arial Rounded MT Bold"/>
                  </a:endParaRPr>
                </a:p>
              </p:txBody>
            </p:sp>
            <p:sp>
              <p:nvSpPr>
                <p:cNvPr id="90" name="Trapezoid 89"/>
                <p:cNvSpPr/>
                <p:nvPr/>
              </p:nvSpPr>
              <p:spPr bwMode="auto">
                <a:xfrm>
                  <a:off x="838200" y="4533900"/>
                  <a:ext cx="1428750" cy="1060450"/>
                </a:xfrm>
                <a:prstGeom prst="trapezoid">
                  <a:avLst>
                    <a:gd name="adj" fmla="val 9477"/>
                  </a:avLst>
                </a:prstGeom>
                <a:gradFill flip="none" rotWithShape="1">
                  <a:gsLst>
                    <a:gs pos="0">
                      <a:srgbClr val="005596">
                        <a:alpha val="75000"/>
                      </a:srgbClr>
                    </a:gs>
                    <a:gs pos="11000">
                      <a:srgbClr val="569FD3">
                        <a:alpha val="75000"/>
                      </a:srgbClr>
                    </a:gs>
                    <a:gs pos="100000">
                      <a:srgbClr val="FFFFFF">
                        <a:alpha val="75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 bwMode="auto">
                <a:xfrm>
                  <a:off x="2635250" y="4533900"/>
                  <a:ext cx="1428750" cy="1060450"/>
                </a:xfrm>
                <a:prstGeom prst="trapezoid">
                  <a:avLst>
                    <a:gd name="adj" fmla="val 9477"/>
                  </a:avLst>
                </a:prstGeom>
                <a:gradFill flip="none" rotWithShape="1">
                  <a:gsLst>
                    <a:gs pos="0">
                      <a:srgbClr val="005596">
                        <a:alpha val="75000"/>
                      </a:srgbClr>
                    </a:gs>
                    <a:gs pos="11000">
                      <a:srgbClr val="569FD3">
                        <a:alpha val="75000"/>
                      </a:srgbClr>
                    </a:gs>
                    <a:gs pos="100000">
                      <a:srgbClr val="FFFFFF">
                        <a:alpha val="75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3" name="Trapezoid 102"/>
                <p:cNvSpPr/>
                <p:nvPr/>
              </p:nvSpPr>
              <p:spPr bwMode="auto">
                <a:xfrm>
                  <a:off x="4438650" y="4533900"/>
                  <a:ext cx="1428750" cy="1060450"/>
                </a:xfrm>
                <a:prstGeom prst="trapezoid">
                  <a:avLst>
                    <a:gd name="adj" fmla="val 9477"/>
                  </a:avLst>
                </a:prstGeom>
                <a:gradFill flip="none" rotWithShape="1">
                  <a:gsLst>
                    <a:gs pos="0">
                      <a:srgbClr val="005596">
                        <a:alpha val="75000"/>
                      </a:srgbClr>
                    </a:gs>
                    <a:gs pos="11000">
                      <a:srgbClr val="569FD3">
                        <a:alpha val="75000"/>
                      </a:srgbClr>
                    </a:gs>
                    <a:gs pos="100000">
                      <a:srgbClr val="FFFFFF">
                        <a:alpha val="75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4" name="Trapezoid 103"/>
                <p:cNvSpPr/>
                <p:nvPr/>
              </p:nvSpPr>
              <p:spPr bwMode="auto">
                <a:xfrm>
                  <a:off x="6140450" y="4533900"/>
                  <a:ext cx="1428750" cy="1060450"/>
                </a:xfrm>
                <a:prstGeom prst="trapezoid">
                  <a:avLst>
                    <a:gd name="adj" fmla="val 9477"/>
                  </a:avLst>
                </a:prstGeom>
                <a:gradFill flip="none" rotWithShape="1">
                  <a:gsLst>
                    <a:gs pos="0">
                      <a:srgbClr val="005596">
                        <a:alpha val="75000"/>
                      </a:srgbClr>
                    </a:gs>
                    <a:gs pos="11000">
                      <a:srgbClr val="569FD3">
                        <a:alpha val="75000"/>
                      </a:srgbClr>
                    </a:gs>
                    <a:gs pos="100000">
                      <a:srgbClr val="FFFFFF">
                        <a:alpha val="75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5" name="Trapezoid 104"/>
                <p:cNvSpPr/>
                <p:nvPr/>
              </p:nvSpPr>
              <p:spPr bwMode="auto">
                <a:xfrm>
                  <a:off x="7829550" y="4533900"/>
                  <a:ext cx="1428750" cy="1060450"/>
                </a:xfrm>
                <a:prstGeom prst="trapezoid">
                  <a:avLst>
                    <a:gd name="adj" fmla="val 9477"/>
                  </a:avLst>
                </a:prstGeom>
                <a:gradFill flip="none" rotWithShape="1">
                  <a:gsLst>
                    <a:gs pos="0">
                      <a:srgbClr val="005596">
                        <a:alpha val="75000"/>
                      </a:srgbClr>
                    </a:gs>
                    <a:gs pos="11000">
                      <a:srgbClr val="569FD3">
                        <a:alpha val="75000"/>
                      </a:srgbClr>
                    </a:gs>
                    <a:gs pos="100000">
                      <a:srgbClr val="FFFFFF">
                        <a:alpha val="75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07236" y="4342086"/>
                  <a:ext cx="1600200" cy="160020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02521" y="4485043"/>
                  <a:ext cx="1659008" cy="1344168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24024"/>
                <a:stretch/>
              </p:blipFill>
              <p:spPr>
                <a:xfrm>
                  <a:off x="6058648" y="4332942"/>
                  <a:ext cx="1618488" cy="1229658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2603" y="4332942"/>
                  <a:ext cx="1618488" cy="1618488"/>
                </a:xfrm>
                <a:prstGeom prst="rect">
                  <a:avLst/>
                </a:prstGeom>
              </p:spPr>
            </p:pic>
            <p:grpSp>
              <p:nvGrpSpPr>
                <p:cNvPr id="100" name="Group 99"/>
                <p:cNvGrpSpPr/>
                <p:nvPr/>
              </p:nvGrpSpPr>
              <p:grpSpPr>
                <a:xfrm>
                  <a:off x="592667" y="4074616"/>
                  <a:ext cx="8973607" cy="560884"/>
                  <a:chOff x="696444" y="4797718"/>
                  <a:chExt cx="8682776" cy="670106"/>
                </a:xfrm>
              </p:grpSpPr>
              <p:sp>
                <p:nvSpPr>
                  <p:cNvPr id="140" name="Pentagon 139"/>
                  <p:cNvSpPr>
                    <a:spLocks noChangeAspect="1"/>
                  </p:cNvSpPr>
                  <p:nvPr/>
                </p:nvSpPr>
                <p:spPr bwMode="auto">
                  <a:xfrm>
                    <a:off x="7279148" y="4797718"/>
                    <a:ext cx="2100072" cy="670102"/>
                  </a:xfrm>
                  <a:prstGeom prst="homePlate">
                    <a:avLst/>
                  </a:prstGeom>
                  <a:solidFill>
                    <a:srgbClr val="61B3ED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charset="0"/>
                      <a:ea typeface="ＭＳ Ｐゴシック" pitchFamily="-112" charset="-128"/>
                    </a:endParaRPr>
                  </a:p>
                </p:txBody>
              </p:sp>
              <p:sp>
                <p:nvSpPr>
                  <p:cNvPr id="125" name="Pentagon 124"/>
                  <p:cNvSpPr/>
                  <p:nvPr/>
                </p:nvSpPr>
                <p:spPr bwMode="auto">
                  <a:xfrm>
                    <a:off x="5652055" y="4797719"/>
                    <a:ext cx="2100072" cy="670102"/>
                  </a:xfrm>
                  <a:prstGeom prst="homePlate">
                    <a:avLst/>
                  </a:prstGeom>
                  <a:solidFill>
                    <a:srgbClr val="5094C4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charset="0"/>
                      <a:ea typeface="ＭＳ Ｐゴシック" pitchFamily="-112" charset="-128"/>
                    </a:endParaRPr>
                  </a:p>
                </p:txBody>
              </p:sp>
              <p:sp>
                <p:nvSpPr>
                  <p:cNvPr id="122" name="Pentagon 121"/>
                  <p:cNvSpPr/>
                  <p:nvPr/>
                </p:nvSpPr>
                <p:spPr bwMode="auto">
                  <a:xfrm>
                    <a:off x="4016370" y="4797722"/>
                    <a:ext cx="2100072" cy="670102"/>
                  </a:xfrm>
                  <a:prstGeom prst="homePlate">
                    <a:avLst/>
                  </a:prstGeom>
                  <a:solidFill>
                    <a:srgbClr val="40779E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charset="0"/>
                      <a:ea typeface="ＭＳ Ｐゴシック" pitchFamily="-112" charset="-128"/>
                    </a:endParaRPr>
                  </a:p>
                </p:txBody>
              </p:sp>
              <p:sp>
                <p:nvSpPr>
                  <p:cNvPr id="108" name="Pentagon 107"/>
                  <p:cNvSpPr/>
                  <p:nvPr/>
                </p:nvSpPr>
                <p:spPr bwMode="auto">
                  <a:xfrm>
                    <a:off x="2348936" y="4797720"/>
                    <a:ext cx="2100072" cy="670099"/>
                  </a:xfrm>
                  <a:prstGeom prst="homePlate">
                    <a:avLst/>
                  </a:prstGeom>
                  <a:solidFill>
                    <a:srgbClr val="315A78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charset="0"/>
                      <a:ea typeface="ＭＳ Ｐゴシック" pitchFamily="-112" charset="-128"/>
                    </a:endParaRPr>
                  </a:p>
                </p:txBody>
              </p:sp>
              <p:sp>
                <p:nvSpPr>
                  <p:cNvPr id="106" name="Pentagon 105"/>
                  <p:cNvSpPr/>
                  <p:nvPr/>
                </p:nvSpPr>
                <p:spPr bwMode="auto">
                  <a:xfrm>
                    <a:off x="696444" y="4797719"/>
                    <a:ext cx="2100072" cy="670102"/>
                  </a:xfrm>
                  <a:prstGeom prst="homePlate">
                    <a:avLst/>
                  </a:prstGeom>
                  <a:solidFill>
                    <a:srgbClr val="223F54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charset="0"/>
                      <a:ea typeface="ＭＳ Ｐゴシック" pitchFamily="-112" charset="-128"/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862691" y="4161825"/>
                  <a:ext cx="1526672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SQL Migration</a:t>
                  </a:r>
                  <a:endParaRPr lang="en-US" sz="1600" dirty="0">
                    <a:solidFill>
                      <a:srgbClr val="F2F2F2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7869853" y="4022125"/>
                  <a:ext cx="1400870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Hadoop</a:t>
                  </a:r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 Sort &amp; ETL</a:t>
                  </a:r>
                  <a:endParaRPr lang="en-US" sz="1600" dirty="0">
                    <a:solidFill>
                      <a:srgbClr val="F2F2F2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042775" y="4038714"/>
                  <a:ext cx="1656325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Hadoop</a:t>
                  </a:r>
                  <a:r>
                    <a:rPr lang="en-US" sz="1600" dirty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Sort</a:t>
                  </a:r>
                  <a:b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</a:br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&amp; ETL</a:t>
                  </a:r>
                  <a:endParaRPr lang="en-US" sz="1600" dirty="0">
                    <a:solidFill>
                      <a:srgbClr val="F2F2F2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376181" y="4055426"/>
                  <a:ext cx="1684182" cy="58477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ETL &amp; </a:t>
                  </a:r>
                  <a:r>
                    <a:rPr lang="en-US" sz="1600" dirty="0" err="1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Rehosting</a:t>
                  </a:r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 Optimization</a:t>
                  </a:r>
                  <a:endParaRPr lang="en-US" sz="1600" dirty="0">
                    <a:solidFill>
                      <a:srgbClr val="F2F2F2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655127" y="4055426"/>
                  <a:ext cx="1757025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2F2F2"/>
                      </a:solidFill>
                      <a:latin typeface="Calibri"/>
                      <a:cs typeface="Calibri"/>
                    </a:rPr>
                    <a:t>High-performance ETL</a:t>
                  </a:r>
                  <a:endParaRPr lang="en-US" sz="1600" dirty="0">
                    <a:solidFill>
                      <a:srgbClr val="F2F2F2"/>
                    </a:solidFill>
                    <a:latin typeface="Calibri"/>
                    <a:cs typeface="Calibri"/>
                  </a:endParaRPr>
                </a:p>
              </p:txBody>
            </p: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400" y="4461930"/>
                <a:ext cx="1536192" cy="1536192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3314330" y="5636568"/>
              <a:ext cx="6335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5596"/>
                  </a:solidFill>
                  <a:latin typeface="Arial Rounded MT Bold"/>
                  <a:ea typeface="ＭＳ Ｐゴシック" charset="-128"/>
                  <a:cs typeface="Arial Rounded MT Bold"/>
                </a:rPr>
                <a:t>DMX</a:t>
              </a:r>
              <a:endParaRPr lang="en-US" sz="16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89430" y="5636568"/>
              <a:ext cx="8258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5596"/>
                  </a:solidFill>
                  <a:latin typeface="Arial Rounded MT Bold"/>
                  <a:ea typeface="ＭＳ Ｐゴシック" charset="-128"/>
                  <a:cs typeface="Arial Rounded MT Bold"/>
                </a:rPr>
                <a:t>DMX-h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62692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1218010" y="3985615"/>
            <a:ext cx="7469981" cy="2293265"/>
          </a:xfrm>
          <a:prstGeom prst="roundRect">
            <a:avLst>
              <a:gd name="adj" fmla="val 595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93000">
                <a:schemeClr val="accent1">
                  <a:tint val="50000"/>
                  <a:shade val="100000"/>
                  <a:satMod val="3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algn="ctr" eaLnBrk="0" hangingPunct="0"/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– The Operating System for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20830" y="4649527"/>
            <a:ext cx="1864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-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Hadoop -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08" name="Picture 2" descr="https://twimg0-a.akamaihd.net/profile_images/1252505253/elephant_rgb_sq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8709" y="4893552"/>
            <a:ext cx="930406" cy="800774"/>
          </a:xfrm>
          <a:prstGeom prst="rect">
            <a:avLst/>
          </a:prstGeom>
          <a:noFill/>
        </p:spPr>
      </p:pic>
      <p:grpSp>
        <p:nvGrpSpPr>
          <p:cNvPr id="209" name="Group 208"/>
          <p:cNvGrpSpPr/>
          <p:nvPr/>
        </p:nvGrpSpPr>
        <p:grpSpPr>
          <a:xfrm>
            <a:off x="4227278" y="5412656"/>
            <a:ext cx="1515280" cy="697854"/>
            <a:chOff x="8119341" y="3097927"/>
            <a:chExt cx="1665813" cy="767183"/>
          </a:xfrm>
        </p:grpSpPr>
        <p:grpSp>
          <p:nvGrpSpPr>
            <p:cNvPr id="210" name="Group 209"/>
            <p:cNvGrpSpPr/>
            <p:nvPr/>
          </p:nvGrpSpPr>
          <p:grpSpPr>
            <a:xfrm>
              <a:off x="9186141" y="3097927"/>
              <a:ext cx="599013" cy="767183"/>
              <a:chOff x="8119341" y="3097927"/>
              <a:chExt cx="599013" cy="767183"/>
            </a:xfrm>
          </p:grpSpPr>
          <p:sp>
            <p:nvSpPr>
              <p:cNvPr id="249" name="Can 248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50" name="Group 249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63" name="Straight Connector 262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51" name="Can 250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52" name="Group 251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59" name="Straight Connector 258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53" name="Can 252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54" name="Group 253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  <p:grpSp>
          <p:nvGrpSpPr>
            <p:cNvPr id="211" name="Group 210"/>
            <p:cNvGrpSpPr/>
            <p:nvPr/>
          </p:nvGrpSpPr>
          <p:grpSpPr>
            <a:xfrm>
              <a:off x="8665441" y="3097927"/>
              <a:ext cx="599013" cy="767183"/>
              <a:chOff x="8119341" y="3097927"/>
              <a:chExt cx="599013" cy="767183"/>
            </a:xfrm>
          </p:grpSpPr>
          <p:sp>
            <p:nvSpPr>
              <p:cNvPr id="231" name="Can 230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32" name="Group 231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33" name="Can 232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34" name="Group 233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41" name="Straight Connector 240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35" name="Can 234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36" name="Group 235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  <p:grpSp>
          <p:nvGrpSpPr>
            <p:cNvPr id="212" name="Group 211"/>
            <p:cNvGrpSpPr/>
            <p:nvPr/>
          </p:nvGrpSpPr>
          <p:grpSpPr>
            <a:xfrm>
              <a:off x="8119341" y="3097927"/>
              <a:ext cx="599013" cy="767183"/>
              <a:chOff x="8119341" y="3097927"/>
              <a:chExt cx="599013" cy="767183"/>
            </a:xfrm>
          </p:grpSpPr>
          <p:sp>
            <p:nvSpPr>
              <p:cNvPr id="213" name="Can 212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14" name="Group 213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15" name="Can 214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16" name="Group 215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17" name="Can 216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18" name="Group 217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19" name="Straight Connector 218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</p:grpSp>
      <p:grpSp>
        <p:nvGrpSpPr>
          <p:cNvPr id="26" name="Group 25"/>
          <p:cNvGrpSpPr/>
          <p:nvPr/>
        </p:nvGrpSpPr>
        <p:grpSpPr>
          <a:xfrm>
            <a:off x="6480884" y="5431225"/>
            <a:ext cx="2043355" cy="573693"/>
            <a:chOff x="6287844" y="5081525"/>
            <a:chExt cx="2043355" cy="573693"/>
          </a:xfrm>
        </p:grpSpPr>
        <p:sp>
          <p:nvSpPr>
            <p:cNvPr id="173" name="Rounded Rectangle 172"/>
            <p:cNvSpPr>
              <a:spLocks noChangeAspect="1"/>
            </p:cNvSpPr>
            <p:nvPr/>
          </p:nvSpPr>
          <p:spPr bwMode="auto">
            <a:xfrm>
              <a:off x="6287844" y="5081525"/>
              <a:ext cx="2043355" cy="567435"/>
            </a:xfrm>
            <a:prstGeom prst="roundRect">
              <a:avLst>
                <a:gd name="adj" fmla="val 5952"/>
              </a:avLst>
            </a:prstGeom>
            <a:ln>
              <a:solidFill>
                <a:schemeClr val="bg1">
                  <a:lumMod val="85000"/>
                </a:schemeClr>
              </a:solidFill>
              <a:prstDash val="dot"/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algn="ctr" eaLnBrk="0" hangingPunct="0"/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6360161" y="5101220"/>
              <a:ext cx="19256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Ingest / Propagate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(Flume,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Sqoop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)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0404" y="4600923"/>
            <a:ext cx="2033195" cy="590837"/>
            <a:chOff x="1370404" y="4255483"/>
            <a:chExt cx="2033195" cy="590837"/>
          </a:xfrm>
        </p:grpSpPr>
        <p:sp>
          <p:nvSpPr>
            <p:cNvPr id="270" name="Rounded Rectangle 269"/>
            <p:cNvSpPr>
              <a:spLocks noChangeAspect="1"/>
            </p:cNvSpPr>
            <p:nvPr/>
          </p:nvSpPr>
          <p:spPr bwMode="auto">
            <a:xfrm>
              <a:off x="1370404" y="4255483"/>
              <a:ext cx="2033195" cy="590837"/>
            </a:xfrm>
            <a:prstGeom prst="roundRect">
              <a:avLst>
                <a:gd name="adj" fmla="val 5952"/>
              </a:avLst>
            </a:prstGeom>
            <a:ln>
              <a:solidFill>
                <a:schemeClr val="bg1">
                  <a:lumMod val="85000"/>
                </a:schemeClr>
              </a:solidFill>
              <a:prstDash val="dot"/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algn="ctr" eaLnBrk="0" hangingPunct="0"/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463040" y="4280250"/>
              <a:ext cx="1886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Describe &amp; Develop</a:t>
              </a: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(Hive,  Pig,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HCatalog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)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0404" y="5431225"/>
            <a:ext cx="2043355" cy="573335"/>
            <a:chOff x="1370404" y="5400745"/>
            <a:chExt cx="2043355" cy="573335"/>
          </a:xfrm>
        </p:grpSpPr>
        <p:sp>
          <p:nvSpPr>
            <p:cNvPr id="194" name="Rounded Rectangle 193"/>
            <p:cNvSpPr>
              <a:spLocks noChangeAspect="1"/>
            </p:cNvSpPr>
            <p:nvPr/>
          </p:nvSpPr>
          <p:spPr bwMode="auto">
            <a:xfrm>
              <a:off x="1370404" y="5406645"/>
              <a:ext cx="2043355" cy="567435"/>
            </a:xfrm>
            <a:prstGeom prst="roundRect">
              <a:avLst>
                <a:gd name="adj" fmla="val 5952"/>
              </a:avLst>
            </a:prstGeom>
            <a:ln>
              <a:solidFill>
                <a:schemeClr val="bg1">
                  <a:lumMod val="85000"/>
                </a:schemeClr>
              </a:solidFill>
              <a:prstDash val="dot"/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algn="ctr" eaLnBrk="0" hangingPunct="0"/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1706980" y="5400745"/>
              <a:ext cx="13374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Persist</a:t>
              </a: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(HDFS)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8010" y="1772093"/>
            <a:ext cx="2264570" cy="2009774"/>
            <a:chOff x="1218010" y="1772093"/>
            <a:chExt cx="2264570" cy="2009774"/>
          </a:xfrm>
        </p:grpSpPr>
        <p:grpSp>
          <p:nvGrpSpPr>
            <p:cNvPr id="3" name="Group 2"/>
            <p:cNvGrpSpPr/>
            <p:nvPr/>
          </p:nvGrpSpPr>
          <p:grpSpPr>
            <a:xfrm>
              <a:off x="1218010" y="1772093"/>
              <a:ext cx="2264570" cy="2009774"/>
              <a:chOff x="1218010" y="1772093"/>
              <a:chExt cx="2264570" cy="2009774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1218010" y="1772093"/>
                <a:ext cx="2264570" cy="2009774"/>
              </a:xfrm>
              <a:prstGeom prst="roundRect">
                <a:avLst>
                  <a:gd name="adj" fmla="val 9273"/>
                </a:avLst>
              </a:prstGeom>
              <a:gradFill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38100" h="127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97129" y="1779531"/>
                <a:ext cx="19486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- 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Databases -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78751" y="2170822"/>
                <a:ext cx="1406987" cy="1210662"/>
                <a:chOff x="1733375" y="2184477"/>
                <a:chExt cx="1406987" cy="1210662"/>
              </a:xfrm>
            </p:grpSpPr>
            <p:pic>
              <p:nvPicPr>
                <p:cNvPr id="9" name="Picture 8" descr="Database-1-128x128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3375" y="2184477"/>
                  <a:ext cx="1005837" cy="100583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Database-1-128x128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4525" y="2389302"/>
                  <a:ext cx="1005837" cy="1005837"/>
                </a:xfrm>
                <a:prstGeom prst="rect">
                  <a:avLst/>
                </a:prstGeom>
              </p:spPr>
            </p:pic>
          </p:grpSp>
        </p:grpSp>
        <p:sp>
          <p:nvSpPr>
            <p:cNvPr id="285" name="TextBox 284"/>
            <p:cNvSpPr txBox="1"/>
            <p:nvPr/>
          </p:nvSpPr>
          <p:spPr>
            <a:xfrm>
              <a:off x="1484241" y="3361512"/>
              <a:ext cx="1721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93249" y="1772093"/>
            <a:ext cx="2323671" cy="2009774"/>
            <a:chOff x="6393249" y="1772093"/>
            <a:chExt cx="2323671" cy="2009774"/>
          </a:xfrm>
        </p:grpSpPr>
        <p:grpSp>
          <p:nvGrpSpPr>
            <p:cNvPr id="14" name="Group 13"/>
            <p:cNvGrpSpPr/>
            <p:nvPr/>
          </p:nvGrpSpPr>
          <p:grpSpPr>
            <a:xfrm>
              <a:off x="6393249" y="1772093"/>
              <a:ext cx="2323671" cy="2009774"/>
              <a:chOff x="6393249" y="1772093"/>
              <a:chExt cx="2323671" cy="2009774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6422799" y="1772093"/>
                <a:ext cx="2264570" cy="2009774"/>
              </a:xfrm>
              <a:prstGeom prst="roundRect">
                <a:avLst>
                  <a:gd name="adj" fmla="val 7928"/>
                </a:avLst>
              </a:prstGeom>
              <a:ln>
                <a:headEnd type="none" w="med" len="med"/>
                <a:tailEnd type="none" w="med" len="med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38100" h="12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93249" y="1779531"/>
                <a:ext cx="23236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- Analytics 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-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pic>
            <p:nvPicPr>
              <p:cNvPr id="10" name="Picture 9" descr="Chart-6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052164" y="2357847"/>
                <a:ext cx="1005840" cy="1005840"/>
              </a:xfrm>
              <a:prstGeom prst="rect">
                <a:avLst/>
              </a:prstGeom>
            </p:spPr>
          </p:pic>
        </p:grpSp>
        <p:sp>
          <p:nvSpPr>
            <p:cNvPr id="287" name="TextBox 286"/>
            <p:cNvSpPr txBox="1"/>
            <p:nvPr/>
          </p:nvSpPr>
          <p:spPr>
            <a:xfrm>
              <a:off x="6638384" y="3361512"/>
              <a:ext cx="1918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756431" y="1427705"/>
            <a:ext cx="2264570" cy="2901719"/>
            <a:chOff x="3820715" y="2028466"/>
            <a:chExt cx="2264570" cy="2901719"/>
          </a:xfrm>
        </p:grpSpPr>
        <p:grpSp>
          <p:nvGrpSpPr>
            <p:cNvPr id="177" name="Group 176"/>
            <p:cNvGrpSpPr/>
            <p:nvPr/>
          </p:nvGrpSpPr>
          <p:grpSpPr>
            <a:xfrm>
              <a:off x="3820715" y="2028466"/>
              <a:ext cx="2264570" cy="2901719"/>
              <a:chOff x="3820715" y="1975587"/>
              <a:chExt cx="2264570" cy="2333041"/>
            </a:xfrm>
          </p:grpSpPr>
          <p:sp>
            <p:nvSpPr>
              <p:cNvPr id="180" name="Rounded Rectangle 179"/>
              <p:cNvSpPr/>
              <p:nvPr/>
            </p:nvSpPr>
            <p:spPr bwMode="auto">
              <a:xfrm>
                <a:off x="3820715" y="1981528"/>
                <a:ext cx="2264570" cy="2327100"/>
              </a:xfrm>
              <a:prstGeom prst="roundRect">
                <a:avLst>
                  <a:gd name="adj" fmla="val 7256"/>
                </a:avLst>
              </a:prstGeom>
              <a:solidFill>
                <a:srgbClr val="569FD3">
                  <a:alpha val="96000"/>
                </a:srgbClr>
              </a:solidFill>
              <a:ln>
                <a:headEnd type="none" w="med" len="med"/>
                <a:tailEnd type="none" w="med" len="med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38100" h="127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020830" y="1975587"/>
                <a:ext cx="1864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- ETL 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charset="-128"/>
                    <a:cs typeface="Calibri" pitchFamily="34" charset="0"/>
                  </a:rPr>
                  <a:t>-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</p:grpSp>
        <p:pic>
          <p:nvPicPr>
            <p:cNvPr id="178" name="Picture 177" descr="Process-accept-1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75532" y="2542585"/>
              <a:ext cx="957244" cy="957244"/>
            </a:xfrm>
            <a:prstGeom prst="rect">
              <a:avLst/>
            </a:prstGeom>
          </p:spPr>
        </p:pic>
        <p:pic>
          <p:nvPicPr>
            <p:cNvPr id="179" name="Picture 7" descr="PP_template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95" y="3695957"/>
              <a:ext cx="1194010" cy="27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3" name="Group 182"/>
          <p:cNvGrpSpPr>
            <a:grpSpLocks/>
          </p:cNvGrpSpPr>
          <p:nvPr/>
        </p:nvGrpSpPr>
        <p:grpSpPr>
          <a:xfrm>
            <a:off x="4238315" y="5404819"/>
            <a:ext cx="1510524" cy="704088"/>
            <a:chOff x="8119341" y="3097927"/>
            <a:chExt cx="1665813" cy="767183"/>
          </a:xfrm>
        </p:grpSpPr>
        <p:grpSp>
          <p:nvGrpSpPr>
            <p:cNvPr id="184" name="Group 183"/>
            <p:cNvGrpSpPr/>
            <p:nvPr/>
          </p:nvGrpSpPr>
          <p:grpSpPr>
            <a:xfrm>
              <a:off x="9186141" y="3097927"/>
              <a:ext cx="599013" cy="767183"/>
              <a:chOff x="8119341" y="3097927"/>
              <a:chExt cx="599013" cy="767183"/>
            </a:xfrm>
          </p:grpSpPr>
          <p:sp>
            <p:nvSpPr>
              <p:cNvPr id="301" name="Can 300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302" name="Group 301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315" name="Straight Connector 314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6" name="Straight Connector 315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7" name="Straight Connector 316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8" name="Straight Connector 317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303" name="Can 302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304" name="Group 303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305" name="Can 304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306" name="Group 305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  <p:grpSp>
          <p:nvGrpSpPr>
            <p:cNvPr id="185" name="Group 184"/>
            <p:cNvGrpSpPr/>
            <p:nvPr/>
          </p:nvGrpSpPr>
          <p:grpSpPr>
            <a:xfrm>
              <a:off x="8665441" y="3097927"/>
              <a:ext cx="599013" cy="767183"/>
              <a:chOff x="8119341" y="3097927"/>
              <a:chExt cx="599013" cy="767183"/>
            </a:xfrm>
          </p:grpSpPr>
          <p:sp>
            <p:nvSpPr>
              <p:cNvPr id="207" name="Can 206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67" name="Group 266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68" name="Can 267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69" name="Group 268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276" name="Can 275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88" name="Group 287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  <p:grpSp>
          <p:nvGrpSpPr>
            <p:cNvPr id="186" name="Group 185"/>
            <p:cNvGrpSpPr/>
            <p:nvPr/>
          </p:nvGrpSpPr>
          <p:grpSpPr>
            <a:xfrm>
              <a:off x="8119341" y="3097927"/>
              <a:ext cx="599013" cy="767183"/>
              <a:chOff x="8119341" y="3097927"/>
              <a:chExt cx="599013" cy="767183"/>
            </a:xfrm>
          </p:grpSpPr>
          <p:sp>
            <p:nvSpPr>
              <p:cNvPr id="187" name="Can 186"/>
              <p:cNvSpPr>
                <a:spLocks noChangeAspect="1"/>
              </p:cNvSpPr>
              <p:nvPr/>
            </p:nvSpPr>
            <p:spPr bwMode="auto">
              <a:xfrm>
                <a:off x="8119341" y="3097927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8178802" y="32321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189" name="Can 188"/>
              <p:cNvSpPr>
                <a:spLocks noChangeAspect="1"/>
              </p:cNvSpPr>
              <p:nvPr/>
            </p:nvSpPr>
            <p:spPr bwMode="auto">
              <a:xfrm>
                <a:off x="8240927" y="324653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90" name="Group 189"/>
              <p:cNvGrpSpPr>
                <a:grpSpLocks noChangeAspect="1"/>
              </p:cNvGrpSpPr>
              <p:nvPr/>
            </p:nvGrpSpPr>
            <p:grpSpPr>
              <a:xfrm>
                <a:off x="8312152" y="339724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  <p:sp>
            <p:nvSpPr>
              <p:cNvPr id="191" name="Can 190"/>
              <p:cNvSpPr>
                <a:spLocks noChangeAspect="1"/>
              </p:cNvSpPr>
              <p:nvPr/>
            </p:nvSpPr>
            <p:spPr bwMode="auto">
              <a:xfrm>
                <a:off x="8376023" y="3408656"/>
                <a:ext cx="342331" cy="45645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lumMod val="85000"/>
                    <a:alpha val="8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92" name="Group 191"/>
              <p:cNvGrpSpPr>
                <a:grpSpLocks noChangeAspect="1"/>
              </p:cNvGrpSpPr>
              <p:nvPr/>
            </p:nvGrpSpPr>
            <p:grpSpPr>
              <a:xfrm>
                <a:off x="8445502" y="3581393"/>
                <a:ext cx="243836" cy="201926"/>
                <a:chOff x="8718550" y="2622550"/>
                <a:chExt cx="304800" cy="252414"/>
              </a:xfrm>
            </p:grpSpPr>
            <p:cxnSp>
              <p:nvCxnSpPr>
                <p:cNvPr id="193" name="Straight Connector 192"/>
                <p:cNvCxnSpPr/>
                <p:nvPr/>
              </p:nvCxnSpPr>
              <p:spPr bwMode="auto">
                <a:xfrm>
                  <a:off x="8718550" y="26225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8718550" y="268605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8718550" y="2811462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8718550" y="2874964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69FD3"/>
                  </a:solidFill>
                  <a:prstDash val="solid"/>
                  <a:round/>
                  <a:headEnd type="oval" w="sm" len="sm"/>
                  <a:tailEnd type="triangle" w="sm" len="sm"/>
                </a:ln>
                <a:effectLst/>
              </p:spPr>
            </p:cxnSp>
          </p:grpSp>
        </p:grpSp>
      </p:grpSp>
      <p:grpSp>
        <p:nvGrpSpPr>
          <p:cNvPr id="174" name="Group 173"/>
          <p:cNvGrpSpPr/>
          <p:nvPr/>
        </p:nvGrpSpPr>
        <p:grpSpPr>
          <a:xfrm>
            <a:off x="6501204" y="4600923"/>
            <a:ext cx="2033195" cy="590837"/>
            <a:chOff x="1370404" y="4255483"/>
            <a:chExt cx="2033195" cy="590837"/>
          </a:xfrm>
        </p:grpSpPr>
        <p:sp>
          <p:nvSpPr>
            <p:cNvPr id="182" name="Rounded Rectangle 181"/>
            <p:cNvSpPr>
              <a:spLocks noChangeAspect="1"/>
            </p:cNvSpPr>
            <p:nvPr/>
          </p:nvSpPr>
          <p:spPr bwMode="auto">
            <a:xfrm>
              <a:off x="1370404" y="4255483"/>
              <a:ext cx="2033195" cy="590837"/>
            </a:xfrm>
            <a:prstGeom prst="roundRect">
              <a:avLst>
                <a:gd name="adj" fmla="val 5952"/>
              </a:avLst>
            </a:prstGeom>
            <a:ln>
              <a:solidFill>
                <a:schemeClr val="bg1">
                  <a:lumMod val="85000"/>
                </a:schemeClr>
              </a:solidFill>
              <a:prstDash val="dot"/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  <a:p>
              <a:pPr algn="ctr" eaLnBrk="0" hangingPunct="0"/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463040" y="4280250"/>
              <a:ext cx="1886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Monitor / Admin</a:t>
              </a: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Zookeper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Oozie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)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6705729" y="3387963"/>
            <a:ext cx="17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(Mahout,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Datameer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405249" y="3387963"/>
            <a:ext cx="17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Casandra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HBase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92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3444240" y="4074160"/>
            <a:ext cx="6034723" cy="234696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764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44240" y="1483360"/>
            <a:ext cx="6034723" cy="234696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63AD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3560" y="1412157"/>
            <a:ext cx="3200345" cy="247939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63AD2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rapezoid 22"/>
          <p:cNvSpPr/>
          <p:nvPr/>
        </p:nvSpPr>
        <p:spPr bwMode="auto">
          <a:xfrm>
            <a:off x="873998" y="2603860"/>
            <a:ext cx="2649230" cy="345519"/>
          </a:xfrm>
          <a:prstGeom prst="trapezoid">
            <a:avLst>
              <a:gd name="adj" fmla="val 360753"/>
            </a:avLst>
          </a:prstGeom>
          <a:gradFill flip="none" rotWithShape="1">
            <a:gsLst>
              <a:gs pos="0">
                <a:srgbClr val="012ECC">
                  <a:alpha val="75000"/>
                </a:srgbClr>
              </a:gs>
              <a:gs pos="9000">
                <a:srgbClr val="88D7F6">
                  <a:alpha val="75000"/>
                </a:srgbClr>
              </a:gs>
              <a:gs pos="100000">
                <a:srgbClr val="FFFFFF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Syncsort</a:t>
            </a:r>
            <a:r>
              <a:rPr lang="en-US" dirty="0" smtClean="0"/>
              <a:t> DMX-h: Introducing Two New </a:t>
            </a:r>
            <a:r>
              <a:rPr lang="en-US" dirty="0" err="1" smtClean="0"/>
              <a:t>Hadoop</a:t>
            </a:r>
            <a:r>
              <a:rPr lang="en-US" dirty="0" smtClean="0"/>
              <a:t>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77150" y="6408738"/>
            <a:ext cx="2063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01" y="1592412"/>
            <a:ext cx="1276646" cy="1075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435" t="2888" r="10354"/>
          <a:stretch/>
        </p:blipFill>
        <p:spPr>
          <a:xfrm>
            <a:off x="802193" y="2867461"/>
            <a:ext cx="967622" cy="85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4999" y="2079945"/>
            <a:ext cx="599100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GUI for developing &amp; maintaining MR jobs</a:t>
            </a:r>
          </a:p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Test &amp; debug locally in Windows; deploy on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Hadoop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Use-case Accelerators to fast-track development</a:t>
            </a:r>
          </a:p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Broad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based connectivity with automated parallelism </a:t>
            </a:r>
          </a:p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Best in class mainframe data access</a:t>
            </a:r>
          </a:p>
          <a:p>
            <a:pPr marL="165100" indent="-1651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Improved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per node scalability and throughput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4200" y="4753965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100" marR="0" indent="-165100" defTabSz="914400" eaLnBrk="0" latinLnBrk="0" hangingPunct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Improved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Hadoop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Sort performance</a:t>
            </a:r>
          </a:p>
          <a:p>
            <a:pPr marL="165100" marR="0" indent="-165100" defTabSz="914400" eaLnBrk="0" latinLnBrk="0" hangingPunct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Sort-work compression for storage savings</a:t>
            </a:r>
          </a:p>
          <a:p>
            <a:pPr marL="165100" marR="0" indent="-165100" defTabSz="914400" eaLnBrk="0" latinLnBrk="0" hangingPunct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Support for native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Hadoop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data types &amp; 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Hive queries</a:t>
            </a:r>
          </a:p>
          <a:p>
            <a:pPr marL="165100" marR="0" indent="-165100" defTabSz="914400" eaLnBrk="0" latinLnBrk="0" hangingPunct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Automated deployment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3560" y="4006521"/>
            <a:ext cx="3200345" cy="248716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2048" y="4391533"/>
            <a:ext cx="2039296" cy="1809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741" y="2844705"/>
            <a:ext cx="1001410" cy="8884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878" y="2888759"/>
            <a:ext cx="1222954" cy="867606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59475" y="4123342"/>
            <a:ext cx="1297967" cy="653379"/>
            <a:chOff x="5694716" y="3887393"/>
            <a:chExt cx="1297967" cy="653379"/>
          </a:xfrm>
        </p:grpSpPr>
        <p:sp>
          <p:nvSpPr>
            <p:cNvPr id="41" name="Pentagon 40"/>
            <p:cNvSpPr/>
            <p:nvPr/>
          </p:nvSpPr>
          <p:spPr bwMode="auto">
            <a:xfrm>
              <a:off x="5803963" y="3891548"/>
              <a:ext cx="1188720" cy="649224"/>
            </a:xfrm>
            <a:prstGeom prst="homePlate">
              <a:avLst>
                <a:gd name="adj" fmla="val 31129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94716" y="3887393"/>
              <a:ext cx="1174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libri"/>
                  <a:cs typeface="Calibri"/>
                </a:rPr>
                <a:t>DMX-h </a:t>
              </a:r>
              <a:br>
                <a:rPr lang="en-US" sz="1800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US" sz="1800" dirty="0">
                  <a:solidFill>
                    <a:schemeClr val="bg1"/>
                  </a:solidFill>
                  <a:latin typeface="Calibri"/>
                  <a:cs typeface="Calibri"/>
                </a:rPr>
                <a:t>Sort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9475" y="1519141"/>
            <a:ext cx="1297967" cy="653379"/>
            <a:chOff x="5694716" y="3887393"/>
            <a:chExt cx="1297967" cy="653379"/>
          </a:xfrm>
        </p:grpSpPr>
        <p:sp>
          <p:nvSpPr>
            <p:cNvPr id="49" name="Pentagon 48"/>
            <p:cNvSpPr/>
            <p:nvPr/>
          </p:nvSpPr>
          <p:spPr bwMode="auto">
            <a:xfrm>
              <a:off x="5803963" y="3891548"/>
              <a:ext cx="1188720" cy="649224"/>
            </a:xfrm>
            <a:prstGeom prst="homePlate">
              <a:avLst>
                <a:gd name="adj" fmla="val 31129"/>
              </a:avLst>
            </a:prstGeom>
            <a:solidFill>
              <a:srgbClr val="63AD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694716" y="3887393"/>
              <a:ext cx="1174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DMX-h </a:t>
              </a:r>
              <a:b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</a:b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ETL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275529" y="1485721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Everything you need to turn </a:t>
            </a:r>
            <a:r>
              <a:rPr lang="en-US" sz="1800" b="1" dirty="0" err="1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Hadoop</a:t>
            </a:r>
            <a:r>
              <a:rPr lang="en-US" sz="1800" b="1" dirty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into a </a:t>
            </a:r>
            <a:r>
              <a:rPr lang="en-US" sz="1800" b="1" dirty="0" smtClean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800" b="1" dirty="0" smtClean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</a:br>
            <a:r>
              <a:rPr lang="en-US" sz="1800" b="1" dirty="0" smtClean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feature</a:t>
            </a:r>
            <a:r>
              <a:rPr lang="en-US" sz="1800" b="1" dirty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1800" b="1" dirty="0" smtClean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rich </a:t>
            </a:r>
            <a:r>
              <a:rPr lang="en-US" sz="1800" b="1" dirty="0">
                <a:solidFill>
                  <a:srgbClr val="63AD23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ETL Solution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75529" y="40959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764AC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Seamlessly Optimize Map-sort and </a:t>
            </a:r>
            <a:br>
              <a:rPr lang="en-US" sz="1800" b="1" dirty="0" smtClean="0">
                <a:solidFill>
                  <a:srgbClr val="0764AC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</a:br>
            <a:r>
              <a:rPr lang="en-US" sz="1800" b="1" dirty="0" smtClean="0">
                <a:solidFill>
                  <a:srgbClr val="0764AC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Reduce-merge Operations</a:t>
            </a:r>
            <a:endParaRPr lang="en-US" sz="1800" b="1" dirty="0">
              <a:solidFill>
                <a:srgbClr val="0764AC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659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Focus on Big Data &amp;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35635" y="1512000"/>
            <a:ext cx="3948145" cy="855360"/>
          </a:xfrm>
          <a:prstGeom prst="roundRect">
            <a:avLst>
              <a:gd name="adj" fmla="val 7577"/>
            </a:avLst>
          </a:prstGeom>
          <a:solidFill>
            <a:srgbClr val="0055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5635" y="2868480"/>
            <a:ext cx="3948145" cy="855360"/>
          </a:xfrm>
          <a:prstGeom prst="roundRect">
            <a:avLst>
              <a:gd name="adj" fmla="val 7577"/>
            </a:avLst>
          </a:prstGeom>
          <a:solidFill>
            <a:srgbClr val="0764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5635" y="4095360"/>
            <a:ext cx="3948145" cy="855360"/>
          </a:xfrm>
          <a:prstGeom prst="roundRect">
            <a:avLst>
              <a:gd name="adj" fmla="val 757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5635" y="5235840"/>
            <a:ext cx="3948145" cy="855360"/>
          </a:xfrm>
          <a:prstGeom prst="roundRect">
            <a:avLst>
              <a:gd name="adj" fmla="val 7577"/>
            </a:avLst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140" y="1587902"/>
            <a:ext cx="371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1. Smart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Contributions to the Open Source Community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3139" y="2961662"/>
            <a:ext cx="394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2.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Embrace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Syncsort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Technology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Differentiators &amp; Mainframe Heritage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139" y="4171262"/>
            <a:ext cx="388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3. Strengthen Partnerships with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Strategic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Big Data &amp;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Hadoop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Players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140" y="5329022"/>
            <a:ext cx="371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4.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Leverage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Customer’s 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Hadoop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Expertise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81979" y="4641619"/>
            <a:ext cx="985056" cy="399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80754" y="4763905"/>
            <a:ext cx="1027886" cy="373630"/>
          </a:xfrm>
          <a:prstGeom prst="rect">
            <a:avLst/>
          </a:prstGeom>
        </p:spPr>
      </p:pic>
      <p:pic>
        <p:nvPicPr>
          <p:cNvPr id="18" name="Picture 16" descr="http://t1.gstatic.com/images?q=tbn:ANd9GcSa2K9uAeYJnQQnYiEPHHr73OsyWligaOz_wMmKoj0QWkFlgEY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4434" y="4772561"/>
            <a:ext cx="1130250" cy="283218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642" y="1230222"/>
            <a:ext cx="2741872" cy="13325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6187" y="3020764"/>
            <a:ext cx="403464" cy="45700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875023" y="3146327"/>
            <a:ext cx="1259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Light footprint</a:t>
            </a:r>
          </a:p>
        </p:txBody>
      </p:sp>
      <p:pic>
        <p:nvPicPr>
          <p:cNvPr id="57" name="Picture 56" descr="Process-accept-12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866" y="3836764"/>
            <a:ext cx="393192" cy="39319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111871" y="3768291"/>
            <a:ext cx="1238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Self-tuning engine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59" name="Picture 58" descr="Installer-12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8273" y="3088980"/>
            <a:ext cx="442845" cy="38878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6111871" y="2871626"/>
            <a:ext cx="111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Single install. No 3</a:t>
            </a:r>
            <a:r>
              <a:rPr lang="en-US" sz="1200" baseline="30000" dirty="0" smtClean="0">
                <a:latin typeface="Calibri"/>
                <a:cs typeface="Calibri"/>
              </a:rPr>
              <a:t>rd</a:t>
            </a:r>
            <a:r>
              <a:rPr lang="en-US" sz="1200" dirty="0" smtClean="0">
                <a:latin typeface="Calibri"/>
                <a:cs typeface="Calibri"/>
              </a:rPr>
              <a:t> party dependencies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6103" y="3754047"/>
            <a:ext cx="137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Files &amp; </a:t>
            </a:r>
            <a:r>
              <a:rPr lang="en-US" sz="1200" b="1" dirty="0" smtClean="0">
                <a:latin typeface="Calibri"/>
                <a:cs typeface="Calibri"/>
              </a:rPr>
              <a:t>Mainframe</a:t>
            </a:r>
            <a:r>
              <a:rPr lang="en-US" sz="1200" dirty="0" smtClean="0">
                <a:latin typeface="Calibri"/>
                <a:cs typeface="Calibri"/>
              </a:rPr>
              <a:t> Expertise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142" y="3779936"/>
            <a:ext cx="341836" cy="467178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>
            <a:off x="7293368" y="2924852"/>
            <a:ext cx="0" cy="128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716424" y="3599663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432794" y="1247287"/>
            <a:ext cx="1218136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JIRA: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2454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4808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4809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4812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4842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4482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a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Consolas"/>
              </a:rPr>
              <a:t>nd more!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8467353" y="1281847"/>
            <a:ext cx="0" cy="124416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80754" y="5510794"/>
            <a:ext cx="897972" cy="305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6128" y="5499109"/>
            <a:ext cx="1018028" cy="306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1979" y="5429493"/>
            <a:ext cx="112765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083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81"/>
          <p:cNvSpPr/>
          <p:nvPr/>
        </p:nvSpPr>
        <p:spPr bwMode="auto">
          <a:xfrm>
            <a:off x="306388" y="2173924"/>
            <a:ext cx="4545012" cy="357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764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Trapezoid 35"/>
          <p:cNvSpPr/>
          <p:nvPr/>
        </p:nvSpPr>
        <p:spPr bwMode="auto">
          <a:xfrm>
            <a:off x="547808" y="3763433"/>
            <a:ext cx="4189292" cy="462185"/>
          </a:xfrm>
          <a:prstGeom prst="trapezoid">
            <a:avLst>
              <a:gd name="adj" fmla="val 360753"/>
            </a:avLst>
          </a:prstGeom>
          <a:gradFill flip="none" rotWithShape="1">
            <a:gsLst>
              <a:gs pos="0">
                <a:srgbClr val="012ECC">
                  <a:alpha val="75000"/>
                </a:srgbClr>
              </a:gs>
              <a:gs pos="9000">
                <a:srgbClr val="88D7F6">
                  <a:alpha val="75000"/>
                </a:srgbClr>
              </a:gs>
              <a:gs pos="100000">
                <a:srgbClr val="FFFFFF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Syncsort</a:t>
            </a:r>
            <a:r>
              <a:rPr lang="en-US" dirty="0"/>
              <a:t> </a:t>
            </a:r>
            <a:r>
              <a:rPr lang="en-US" dirty="0" smtClean="0"/>
              <a:t>DMX-h: Smarter ETL through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5438907" y="1496813"/>
            <a:ext cx="4810984" cy="489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800" b="1" dirty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800" dirty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rgbClr val="63AD23"/>
                </a:solidFill>
                <a:latin typeface="Calibri"/>
                <a:cs typeface="Calibri"/>
              </a:rPr>
              <a:t>architecture</a:t>
            </a:r>
            <a:r>
              <a:rPr lang="en-US" sz="1800" dirty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262626"/>
                </a:solidFill>
                <a:latin typeface="Calibri"/>
                <a:cs typeface="Calibri"/>
              </a:rPr>
              <a:t>with engine running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natively within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MapReduce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framework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800" b="1" dirty="0" smtClean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800" dirty="0" smtClean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b="1" dirty="0" smtClean="0">
                <a:solidFill>
                  <a:srgbClr val="63AD23"/>
                </a:solidFill>
                <a:latin typeface="Calibri"/>
                <a:cs typeface="Calibri"/>
              </a:rPr>
              <a:t>connectivity</a:t>
            </a:r>
            <a:r>
              <a:rPr lang="en-US" sz="1800" dirty="0" smtClean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delivers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aster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loads/extracts to HDFS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endParaRPr lang="en-U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800" b="1" dirty="0" smtClean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800" dirty="0" smtClean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b="1" dirty="0" smtClean="0">
                <a:solidFill>
                  <a:srgbClr val="63AD23"/>
                </a:solidFill>
                <a:latin typeface="Calibri"/>
                <a:cs typeface="Calibri"/>
              </a:rPr>
              <a:t>development</a:t>
            </a:r>
            <a:r>
              <a:rPr lang="en-US" sz="1800" dirty="0" smtClean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hides complexity of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MapReduce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800" b="1" dirty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800" dirty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rgbClr val="63AD23"/>
                </a:solidFill>
                <a:latin typeface="Calibri"/>
                <a:cs typeface="Calibri"/>
              </a:rPr>
              <a:t>use-case accelerators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to jump-start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Hadoop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developer’s productivity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005596"/>
                </a:solidFill>
                <a:latin typeface="Calibri"/>
                <a:cs typeface="Calibri"/>
              </a:rPr>
              <a:t>PLUS Smarter </a:t>
            </a:r>
            <a:r>
              <a:rPr lang="en-US" sz="2000" b="1" dirty="0" err="1" smtClean="0">
                <a:solidFill>
                  <a:srgbClr val="005596"/>
                </a:solidFill>
                <a:latin typeface="Calibri"/>
                <a:cs typeface="Calibri"/>
              </a:rPr>
              <a:t>Hadoop</a:t>
            </a:r>
            <a:r>
              <a:rPr lang="en-US" sz="2000" b="1" dirty="0" smtClean="0">
                <a:solidFill>
                  <a:srgbClr val="005596"/>
                </a:solidFill>
                <a:latin typeface="Calibri"/>
                <a:cs typeface="Calibri"/>
              </a:rPr>
              <a:t>…</a:t>
            </a:r>
          </a:p>
          <a:p>
            <a:pPr>
              <a:lnSpc>
                <a:spcPct val="110000"/>
              </a:lnSpc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36538">
              <a:lnSpc>
                <a:spcPct val="110000"/>
              </a:lnSpc>
              <a:buClr>
                <a:srgbClr val="005596"/>
              </a:buClr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Enhanced vertical scalability</a:t>
            </a:r>
          </a:p>
          <a:p>
            <a:pPr marL="236538">
              <a:lnSpc>
                <a:spcPct val="110000"/>
              </a:lnSpc>
              <a:buClr>
                <a:srgbClr val="005596"/>
              </a:buClr>
            </a:pPr>
            <a:endParaRPr lang="en-U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33363">
              <a:lnSpc>
                <a:spcPct val="110000"/>
              </a:lnSpc>
              <a:buClr>
                <a:srgbClr val="005596"/>
              </a:buClr>
            </a:pPr>
            <a:r>
              <a:rPr lang="en-US" sz="1800" b="1" dirty="0">
                <a:solidFill>
                  <a:srgbClr val="63AD23"/>
                </a:solidFill>
                <a:latin typeface="Calibri"/>
                <a:cs typeface="Calibri"/>
              </a:rPr>
              <a:t>Smart contributions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open source community</a:t>
            </a:r>
          </a:p>
          <a:p>
            <a:pPr marL="236538">
              <a:lnSpc>
                <a:spcPct val="110000"/>
              </a:lnSpc>
              <a:buClr>
                <a:srgbClr val="005596"/>
              </a:buClr>
            </a:pPr>
            <a:endParaRPr lang="en-US" sz="500" b="1" dirty="0" smtClean="0">
              <a:solidFill>
                <a:srgbClr val="005596"/>
              </a:solidFill>
              <a:latin typeface="Calibri"/>
              <a:cs typeface="Calibri"/>
            </a:endParaRPr>
          </a:p>
          <a:p>
            <a:pPr marL="236538">
              <a:lnSpc>
                <a:spcPct val="110000"/>
              </a:lnSpc>
              <a:buClr>
                <a:srgbClr val="005596"/>
              </a:buClr>
            </a:pPr>
            <a:endParaRPr lang="en-US" sz="500" b="1" dirty="0" smtClean="0">
              <a:solidFill>
                <a:srgbClr val="005596"/>
              </a:solidFill>
              <a:latin typeface="Calibri"/>
              <a:cs typeface="Calibri"/>
            </a:endParaRPr>
          </a:p>
        </p:txBody>
      </p:sp>
      <p:cxnSp>
        <p:nvCxnSpPr>
          <p:cNvPr id="283" name="Straight Connector 282"/>
          <p:cNvCxnSpPr/>
          <p:nvPr/>
        </p:nvCxnSpPr>
        <p:spPr bwMode="auto">
          <a:xfrm>
            <a:off x="5259465" y="1669943"/>
            <a:ext cx="0" cy="457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764A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8" name="Picture 3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728" y="2433638"/>
            <a:ext cx="1595044" cy="13483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788" y="4145429"/>
            <a:ext cx="1251401" cy="11102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198" y="4203580"/>
            <a:ext cx="1400988" cy="993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435" t="2888" r="10354"/>
          <a:stretch/>
        </p:blipFill>
        <p:spPr>
          <a:xfrm>
            <a:off x="490538" y="4155360"/>
            <a:ext cx="1234832" cy="1090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851548" y="3958979"/>
            <a:ext cx="4076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764A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5" name="Right Arrow 14"/>
          <p:cNvSpPr>
            <a:spLocks noChangeAspect="1"/>
          </p:cNvSpPr>
          <p:nvPr/>
        </p:nvSpPr>
        <p:spPr bwMode="auto">
          <a:xfrm>
            <a:off x="5491078" y="1626950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ight Arrow 23"/>
          <p:cNvSpPr>
            <a:spLocks noChangeAspect="1"/>
          </p:cNvSpPr>
          <p:nvPr/>
        </p:nvSpPr>
        <p:spPr bwMode="auto">
          <a:xfrm>
            <a:off x="5491078" y="2312750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ight Arrow 24"/>
          <p:cNvSpPr>
            <a:spLocks noChangeAspect="1"/>
          </p:cNvSpPr>
          <p:nvPr/>
        </p:nvSpPr>
        <p:spPr bwMode="auto">
          <a:xfrm>
            <a:off x="5491078" y="2998550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ight Arrow 26"/>
          <p:cNvSpPr>
            <a:spLocks noChangeAspect="1"/>
          </p:cNvSpPr>
          <p:nvPr/>
        </p:nvSpPr>
        <p:spPr bwMode="auto">
          <a:xfrm>
            <a:off x="5491078" y="5217406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ight Arrow 27"/>
          <p:cNvSpPr>
            <a:spLocks noChangeAspect="1"/>
          </p:cNvSpPr>
          <p:nvPr/>
        </p:nvSpPr>
        <p:spPr bwMode="auto">
          <a:xfrm>
            <a:off x="5491078" y="5624838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/>
          <p:cNvSpPr>
            <a:spLocks noChangeAspect="1"/>
          </p:cNvSpPr>
          <p:nvPr/>
        </p:nvSpPr>
        <p:spPr bwMode="auto">
          <a:xfrm>
            <a:off x="5491078" y="3697050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4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Syncsort</a:t>
            </a:r>
            <a:r>
              <a:rPr lang="en-US" dirty="0" smtClean="0"/>
              <a:t> Spring ‘13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11E07B-8F5A-4154-8265-F1F1ED9C9E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Arc 5"/>
          <p:cNvSpPr/>
          <p:nvPr/>
        </p:nvSpPr>
        <p:spPr bwMode="auto">
          <a:xfrm rot="5400000">
            <a:off x="-2356070" y="-4845662"/>
            <a:ext cx="7438905" cy="14195139"/>
          </a:xfrm>
          <a:prstGeom prst="arc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8565" y="5626719"/>
            <a:ext cx="746724" cy="68928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0749" y="5237079"/>
            <a:ext cx="1170130" cy="10801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88012" y="4594356"/>
            <a:ext cx="1545844" cy="142693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57157" y="3269562"/>
            <a:ext cx="1916125" cy="1768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13368" y="1124744"/>
            <a:ext cx="2106234" cy="19442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5322" y="4881120"/>
            <a:ext cx="164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Spring </a:t>
            </a:r>
            <a:r>
              <a:rPr lang="fr-FR" dirty="0" smtClean="0">
                <a:solidFill>
                  <a:schemeClr val="bg1"/>
                </a:solidFill>
              </a:rPr>
              <a:t>’</a:t>
            </a:r>
            <a:r>
              <a:rPr lang="en-GB" dirty="0" smtClean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Release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659" y="1188391"/>
            <a:ext cx="5169979" cy="43919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600" b="1" dirty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600" dirty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600" b="1" dirty="0" smtClean="0">
                <a:solidFill>
                  <a:srgbClr val="63AD23"/>
                </a:solidFill>
                <a:latin typeface="Calibri"/>
                <a:cs typeface="Calibri"/>
              </a:rPr>
              <a:t>architecture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DMX-h Sort &amp; ETL product offerings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/>
              </a:rPr>
              <a:t>Performance improvements</a:t>
            </a:r>
          </a:p>
          <a:p>
            <a:pPr marL="1030288" lvl="1" indent="-285750">
              <a:lnSpc>
                <a:spcPct val="110000"/>
              </a:lnSpc>
              <a:buClr>
                <a:srgbClr val="005596"/>
              </a:buClr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/>
              </a:rPr>
              <a:t>Smart reformatting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/>
              </a:rPr>
              <a:t>Kerberos security authentication</a:t>
            </a:r>
          </a:p>
          <a:p>
            <a:pPr marL="1030288" lvl="1" indent="-285750">
              <a:lnSpc>
                <a:spcPct val="110000"/>
              </a:lnSpc>
              <a:buClr>
                <a:srgbClr val="005596"/>
              </a:buClr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/>
              </a:rPr>
              <a:t>HDFS Load/Extract, ETL execution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600" b="1" dirty="0" smtClean="0">
                <a:solidFill>
                  <a:srgbClr val="63AD23"/>
                </a:solidFill>
                <a:latin typeface="Calibri"/>
                <a:cs typeface="Calibri"/>
              </a:rPr>
              <a:t>Smart</a:t>
            </a:r>
            <a:r>
              <a:rPr lang="en-US" sz="1600" dirty="0" smtClean="0">
                <a:solidFill>
                  <a:srgbClr val="63AD23"/>
                </a:solidFill>
                <a:latin typeface="Calibri"/>
                <a:cs typeface="Calibri"/>
              </a:rPr>
              <a:t> </a:t>
            </a:r>
            <a:r>
              <a:rPr lang="en-US" sz="1600" b="1" dirty="0" smtClean="0">
                <a:solidFill>
                  <a:srgbClr val="63AD23"/>
                </a:solidFill>
                <a:latin typeface="Calibri"/>
                <a:cs typeface="Calibri"/>
              </a:rPr>
              <a:t>development</a:t>
            </a:r>
            <a:endParaRPr lang="en-US" sz="1600" dirty="0">
              <a:solidFill>
                <a:srgbClr val="63AD23"/>
              </a:solidFill>
              <a:latin typeface="Calibri"/>
              <a:cs typeface="Calibri"/>
            </a:endParaRP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 for Job, all transformations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Graphical UI for development and debug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600" b="1" dirty="0" smtClean="0">
                <a:solidFill>
                  <a:srgbClr val="63AD23"/>
                </a:solidFill>
                <a:latin typeface="Calibri"/>
                <a:cs typeface="Calibri"/>
              </a:rPr>
              <a:t>Smart use-case accelerators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Documented templates for common use cases (CDC, web log aggregations, Join, Lookup, mainframe, etc.)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600" b="1" dirty="0">
                <a:solidFill>
                  <a:srgbClr val="63AD23"/>
                </a:solidFill>
                <a:latin typeface="Calibri"/>
                <a:cs typeface="Calibri"/>
              </a:rPr>
              <a:t>Smart connectivity</a:t>
            </a: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Native connectivity including mainframe &amp; DBMS’s</a:t>
            </a:r>
          </a:p>
          <a:p>
            <a:pPr marL="287338">
              <a:lnSpc>
                <a:spcPct val="110000"/>
              </a:lnSpc>
              <a:buClr>
                <a:srgbClr val="005596"/>
              </a:buClr>
            </a:pPr>
            <a:r>
              <a:rPr lang="en-US" sz="1600" b="1" dirty="0" smtClean="0">
                <a:solidFill>
                  <a:srgbClr val="63AD23"/>
                </a:solidFill>
                <a:latin typeface="Calibri"/>
                <a:cs typeface="Calibri"/>
              </a:rPr>
              <a:t>Ecosystem</a:t>
            </a:r>
            <a:endParaRPr lang="en-US" sz="1600" b="1" dirty="0">
              <a:solidFill>
                <a:srgbClr val="63AD23"/>
              </a:solidFill>
              <a:latin typeface="Calibri"/>
              <a:cs typeface="Calibri"/>
            </a:endParaRP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“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OpenSync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”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Phase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573088" indent="-285750">
              <a:lnSpc>
                <a:spcPct val="110000"/>
              </a:lnSpc>
              <a:buClr>
                <a:srgbClr val="005596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Data Connector API</a:t>
            </a:r>
          </a:p>
        </p:txBody>
      </p:sp>
      <p:sp>
        <p:nvSpPr>
          <p:cNvPr id="16" name="Right Arrow 15"/>
          <p:cNvSpPr>
            <a:spLocks noChangeAspect="1"/>
          </p:cNvSpPr>
          <p:nvPr/>
        </p:nvSpPr>
        <p:spPr bwMode="auto">
          <a:xfrm>
            <a:off x="436831" y="1299873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Arrow 16"/>
          <p:cNvSpPr>
            <a:spLocks noChangeAspect="1"/>
          </p:cNvSpPr>
          <p:nvPr/>
        </p:nvSpPr>
        <p:spPr bwMode="auto">
          <a:xfrm>
            <a:off x="436831" y="2744097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ight Arrow 19"/>
          <p:cNvSpPr>
            <a:spLocks noChangeAspect="1"/>
          </p:cNvSpPr>
          <p:nvPr/>
        </p:nvSpPr>
        <p:spPr bwMode="auto">
          <a:xfrm>
            <a:off x="436831" y="3473285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/>
          <p:cNvSpPr>
            <a:spLocks noChangeAspect="1"/>
          </p:cNvSpPr>
          <p:nvPr/>
        </p:nvSpPr>
        <p:spPr bwMode="auto">
          <a:xfrm>
            <a:off x="436831" y="4204821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ight Arrow 21"/>
          <p:cNvSpPr>
            <a:spLocks noChangeAspect="1"/>
          </p:cNvSpPr>
          <p:nvPr/>
        </p:nvSpPr>
        <p:spPr bwMode="auto">
          <a:xfrm>
            <a:off x="436831" y="4739405"/>
            <a:ext cx="240856" cy="262465"/>
          </a:xfrm>
          <a:prstGeom prst="rightArrow">
            <a:avLst/>
          </a:prstGeom>
          <a:solidFill>
            <a:srgbClr val="63A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3856" y="5626719"/>
            <a:ext cx="2239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Announced May 20, 2013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57882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32648" y="1539500"/>
            <a:ext cx="5054108" cy="1226890"/>
            <a:chOff x="13192" y="1539500"/>
            <a:chExt cx="5054108" cy="1226890"/>
          </a:xfrm>
        </p:grpSpPr>
        <p:sp>
          <p:nvSpPr>
            <p:cNvPr id="56" name="Rectangle 21"/>
            <p:cNvSpPr/>
            <p:nvPr/>
          </p:nvSpPr>
          <p:spPr bwMode="auto">
            <a:xfrm>
              <a:off x="13192" y="1861932"/>
              <a:ext cx="5054108" cy="904458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32648" y="2771101"/>
            <a:ext cx="5054108" cy="1604049"/>
            <a:chOff x="13192" y="1539500"/>
            <a:chExt cx="5054108" cy="1175474"/>
          </a:xfrm>
        </p:grpSpPr>
        <p:sp>
          <p:nvSpPr>
            <p:cNvPr id="59" name="Rectangle 21"/>
            <p:cNvSpPr/>
            <p:nvPr/>
          </p:nvSpPr>
          <p:spPr bwMode="auto">
            <a:xfrm>
              <a:off x="13192" y="1861932"/>
              <a:ext cx="5054108" cy="853042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2" name="Rectangle 21"/>
          <p:cNvSpPr/>
          <p:nvPr/>
        </p:nvSpPr>
        <p:spPr bwMode="auto">
          <a:xfrm>
            <a:off x="4849584" y="5260024"/>
            <a:ext cx="5054108" cy="1164059"/>
          </a:xfrm>
          <a:custGeom>
            <a:avLst/>
            <a:gdLst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  <a:gd name="connsiteX0" fmla="*/ 0 w 4426187"/>
              <a:gd name="connsiteY0" fmla="*/ 0 h 904458"/>
              <a:gd name="connsiteX1" fmla="*/ 4426187 w 4426187"/>
              <a:gd name="connsiteY1" fmla="*/ 0 h 904458"/>
              <a:gd name="connsiteX2" fmla="*/ 4426187 w 4426187"/>
              <a:gd name="connsiteY2" fmla="*/ 904458 h 904458"/>
              <a:gd name="connsiteX3" fmla="*/ 0 w 4426187"/>
              <a:gd name="connsiteY3" fmla="*/ 904458 h 904458"/>
              <a:gd name="connsiteX4" fmla="*/ 0 w 4426187"/>
              <a:gd name="connsiteY4" fmla="*/ 0 h 90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187" h="904458">
                <a:moveTo>
                  <a:pt x="0" y="0"/>
                </a:moveTo>
                <a:lnTo>
                  <a:pt x="4426187" y="0"/>
                </a:lnTo>
                <a:cubicBezTo>
                  <a:pt x="4426187" y="301486"/>
                  <a:pt x="3532107" y="-6628"/>
                  <a:pt x="4426187" y="904458"/>
                </a:cubicBezTo>
                <a:cubicBezTo>
                  <a:pt x="2206066" y="455724"/>
                  <a:pt x="2227082" y="464191"/>
                  <a:pt x="0" y="904458"/>
                </a:cubicBezTo>
                <a:cubicBezTo>
                  <a:pt x="914400" y="23852"/>
                  <a:pt x="0" y="30148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38100" dir="16200000" rotWithShape="0">
              <a:schemeClr val="bg1">
                <a:lumMod val="95000"/>
                <a:alpha val="34000"/>
              </a:schemeClr>
            </a:outerShdw>
            <a:softEdge rad="1143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192" y="2771101"/>
            <a:ext cx="5054108" cy="1226890"/>
            <a:chOff x="13192" y="1539500"/>
            <a:chExt cx="5054108" cy="1226890"/>
          </a:xfrm>
        </p:grpSpPr>
        <p:sp>
          <p:nvSpPr>
            <p:cNvPr id="44" name="Rectangle 21"/>
            <p:cNvSpPr/>
            <p:nvPr/>
          </p:nvSpPr>
          <p:spPr bwMode="auto">
            <a:xfrm>
              <a:off x="13192" y="1861932"/>
              <a:ext cx="5054108" cy="904458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192" y="4002701"/>
            <a:ext cx="5054108" cy="1226890"/>
            <a:chOff x="13192" y="1539500"/>
            <a:chExt cx="5054108" cy="1226890"/>
          </a:xfrm>
        </p:grpSpPr>
        <p:sp>
          <p:nvSpPr>
            <p:cNvPr id="50" name="Rectangle 21"/>
            <p:cNvSpPr/>
            <p:nvPr/>
          </p:nvSpPr>
          <p:spPr bwMode="auto">
            <a:xfrm>
              <a:off x="13192" y="1861932"/>
              <a:ext cx="5054108" cy="904458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192" y="5176571"/>
            <a:ext cx="5054108" cy="1226890"/>
            <a:chOff x="13192" y="1539500"/>
            <a:chExt cx="5054108" cy="1226890"/>
          </a:xfrm>
        </p:grpSpPr>
        <p:sp>
          <p:nvSpPr>
            <p:cNvPr id="53" name="Rectangle 21"/>
            <p:cNvSpPr/>
            <p:nvPr/>
          </p:nvSpPr>
          <p:spPr bwMode="auto">
            <a:xfrm>
              <a:off x="13192" y="1861932"/>
              <a:ext cx="5054108" cy="904458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5136220" y="4636333"/>
            <a:ext cx="4426187" cy="1425864"/>
          </a:xfrm>
          <a:prstGeom prst="rect">
            <a:avLst/>
          </a:prstGeom>
          <a:solidFill>
            <a:srgbClr val="63AD23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50B5-0676-4119-8D38-C2DDF33F8F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192" y="1539500"/>
            <a:ext cx="5054108" cy="1226890"/>
            <a:chOff x="13192" y="1539500"/>
            <a:chExt cx="5054108" cy="122689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3192" y="1861932"/>
              <a:ext cx="5054108" cy="904458"/>
            </a:xfrm>
            <a:custGeom>
              <a:avLst/>
              <a:gdLst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  <a:gd name="connsiteX0" fmla="*/ 0 w 4426187"/>
                <a:gd name="connsiteY0" fmla="*/ 0 h 904458"/>
                <a:gd name="connsiteX1" fmla="*/ 4426187 w 4426187"/>
                <a:gd name="connsiteY1" fmla="*/ 0 h 904458"/>
                <a:gd name="connsiteX2" fmla="*/ 4426187 w 4426187"/>
                <a:gd name="connsiteY2" fmla="*/ 904458 h 904458"/>
                <a:gd name="connsiteX3" fmla="*/ 0 w 4426187"/>
                <a:gd name="connsiteY3" fmla="*/ 904458 h 904458"/>
                <a:gd name="connsiteX4" fmla="*/ 0 w 4426187"/>
                <a:gd name="connsiteY4" fmla="*/ 0 h 90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187" h="904458">
                  <a:moveTo>
                    <a:pt x="0" y="0"/>
                  </a:moveTo>
                  <a:lnTo>
                    <a:pt x="4426187" y="0"/>
                  </a:lnTo>
                  <a:cubicBezTo>
                    <a:pt x="4426187" y="301486"/>
                    <a:pt x="3532107" y="-6628"/>
                    <a:pt x="4426187" y="904458"/>
                  </a:cubicBezTo>
                  <a:cubicBezTo>
                    <a:pt x="2206066" y="455724"/>
                    <a:pt x="2227082" y="464191"/>
                    <a:pt x="0" y="904458"/>
                  </a:cubicBezTo>
                  <a:cubicBezTo>
                    <a:pt x="914400" y="23852"/>
                    <a:pt x="0" y="30148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rgbClr val="0055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38100" dir="16200000" rotWithShape="0">
                <a:schemeClr val="bg1">
                  <a:lumMod val="95000"/>
                  <a:alpha val="34000"/>
                </a:schemeClr>
              </a:outerShdw>
              <a:softEdge rad="1143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27153" y="1539500"/>
              <a:ext cx="4426187" cy="90445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3AD2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5440" y="1475240"/>
            <a:ext cx="4501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Gaining insights from Big Data 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becoming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required business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competency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440" y="2713182"/>
            <a:ext cx="4501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Big Data is fundamentally different from “small data” and breaks traditional data management architectures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440" y="4080711"/>
            <a:ext cx="450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is emerging as the operating system for Big Data management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440" y="5252880"/>
            <a:ext cx="450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ETL will be the killer app that drives adoption of the new 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16277" y="1606133"/>
            <a:ext cx="450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Syncsort’s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sort technology can become a standard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component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16277" y="2709916"/>
            <a:ext cx="4501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Syncsort’s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unique integration and core processing engine provides a unique approach to supporting large scale ETL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with disruptive TCO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16277" y="4634235"/>
            <a:ext cx="450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Recent contributions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open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source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new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centric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offerings will deliver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better ETL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through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 while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strengthening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Hadoop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 with ETL 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80551" y="326590"/>
            <a:ext cx="9039225" cy="72548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dirty="0" smtClean="0">
                <a:solidFill>
                  <a:srgbClr val="569FD3"/>
                </a:solidFill>
                <a:latin typeface="Calibri" pitchFamily="34" charset="0"/>
                <a:cs typeface="Calibri" pitchFamily="34" charset="0"/>
              </a:rPr>
              <a:t>Closing Thoughts</a:t>
            </a:r>
            <a:endParaRPr lang="en-US" sz="2600" dirty="0">
              <a:solidFill>
                <a:srgbClr val="569FD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1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Blank Presentation">
  <a:themeElements>
    <a:clrScheme name="Syncsort Palette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5596"/>
      </a:accent1>
      <a:accent2>
        <a:srgbClr val="616161"/>
      </a:accent2>
      <a:accent3>
        <a:srgbClr val="4EA7EE"/>
      </a:accent3>
      <a:accent4>
        <a:srgbClr val="99CB22"/>
      </a:accent4>
      <a:accent5>
        <a:srgbClr val="658BAA"/>
      </a:accent5>
      <a:accent6>
        <a:srgbClr val="FE5503"/>
      </a:accent6>
      <a:hlink>
        <a:srgbClr val="005596"/>
      </a:hlink>
      <a:folHlink>
        <a:srgbClr val="4EA7EE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61205</TotalTime>
  <Words>606</Words>
  <Application>Microsoft Office PowerPoint</Application>
  <PresentationFormat>A4 Paper (210x297 mm)</PresentationFormat>
  <Paragraphs>155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Slide 1</vt:lpstr>
      <vt:lpstr>Summary</vt:lpstr>
      <vt:lpstr>The Big Data Continuum</vt:lpstr>
      <vt:lpstr>Hadoop – The Operating System for Big Data</vt:lpstr>
      <vt:lpstr>Syncsort DMX-h: Introducing Two New Hadoop Offerings</vt:lpstr>
      <vt:lpstr>Strategic Focus on Big Data &amp; Hadoop</vt:lpstr>
      <vt:lpstr>Syncsort DMX-h: Smarter ETL through Hadoop</vt:lpstr>
      <vt:lpstr>Syncsort Spring ‘13 Release</vt:lpstr>
      <vt:lpstr>Slide 9</vt:lpstr>
      <vt:lpstr>Slide 10</vt:lpstr>
    </vt:vector>
  </TitlesOfParts>
  <Company>Authorized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CAM</cp:lastModifiedBy>
  <cp:revision>1140</cp:revision>
  <dcterms:created xsi:type="dcterms:W3CDTF">2010-06-04T18:39:44Z</dcterms:created>
  <dcterms:modified xsi:type="dcterms:W3CDTF">2013-05-29T11:04:31Z</dcterms:modified>
</cp:coreProperties>
</file>