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511" r:id="rId2"/>
    <p:sldId id="540" r:id="rId3"/>
    <p:sldId id="525" r:id="rId4"/>
    <p:sldId id="542" r:id="rId5"/>
    <p:sldId id="528" r:id="rId6"/>
    <p:sldId id="506" r:id="rId7"/>
    <p:sldId id="507" r:id="rId8"/>
    <p:sldId id="508" r:id="rId9"/>
    <p:sldId id="538" r:id="rId10"/>
    <p:sldId id="543" r:id="rId11"/>
    <p:sldId id="545" r:id="rId12"/>
    <p:sldId id="562" r:id="rId13"/>
    <p:sldId id="546" r:id="rId14"/>
    <p:sldId id="567" r:id="rId15"/>
    <p:sldId id="563" r:id="rId16"/>
    <p:sldId id="569" r:id="rId17"/>
    <p:sldId id="570" r:id="rId18"/>
    <p:sldId id="571" r:id="rId19"/>
    <p:sldId id="572" r:id="rId20"/>
    <p:sldId id="573" r:id="rId21"/>
    <p:sldId id="574" r:id="rId22"/>
    <p:sldId id="575" r:id="rId23"/>
    <p:sldId id="577" r:id="rId24"/>
    <p:sldId id="578" r:id="rId25"/>
    <p:sldId id="580" r:id="rId26"/>
    <p:sldId id="581" r:id="rId27"/>
    <p:sldId id="583" r:id="rId28"/>
    <p:sldId id="514" r:id="rId29"/>
    <p:sldId id="501" r:id="rId3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</p:showPr>
  <p:clrMru>
    <a:srgbClr val="F2F2F2"/>
    <a:srgbClr val="FFFFFF"/>
    <a:srgbClr val="A9B533"/>
    <a:srgbClr val="33CC33"/>
    <a:srgbClr val="00649D"/>
    <a:srgbClr val="231F20"/>
    <a:srgbClr val="FF0066"/>
    <a:srgbClr val="414141"/>
    <a:srgbClr val="008CCB"/>
    <a:srgbClr val="1E1E1E"/>
  </p:clrMru>
  <p:extLst>
    <p:ext uri="{E76CE94A-603C-4142-B9EB-6D1370010A27}">
      <p14:discardImageEditData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71" autoAdjust="0"/>
    <p:restoredTop sz="87884" autoAdjust="0"/>
  </p:normalViewPr>
  <p:slideViewPr>
    <p:cSldViewPr snapToGrid="0">
      <p:cViewPr>
        <p:scale>
          <a:sx n="84" d="100"/>
          <a:sy n="84" d="100"/>
        </p:scale>
        <p:origin x="-2382" y="-786"/>
      </p:cViewPr>
      <p:guideLst>
        <p:guide orient="horz" pos="1320"/>
        <p:guide pos="600"/>
        <p:guide pos="54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9" tIns="48330" rIns="96659" bIns="4833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9" tIns="48330" rIns="96659" bIns="48330" rtlCol="0"/>
          <a:lstStyle>
            <a:lvl1pPr algn="r">
              <a:defRPr sz="1300"/>
            </a:lvl1pPr>
          </a:lstStyle>
          <a:p>
            <a:fld id="{94BD8BE7-2CEE-4CB9-9ABE-658F4AD66801}" type="datetimeFigureOut">
              <a:rPr lang="en-US" smtClean="0"/>
              <a:pPr/>
              <a:t>10/28/2011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9" tIns="48330" rIns="96659" bIns="4833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59" tIns="48330" rIns="96659" bIns="4833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59" tIns="48330" rIns="96659" bIns="4833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59" tIns="48330" rIns="96659" bIns="48330" rtlCol="0" anchor="b"/>
          <a:lstStyle>
            <a:lvl1pPr algn="r">
              <a:defRPr sz="1300"/>
            </a:lvl1pPr>
          </a:lstStyle>
          <a:p>
            <a:fld id="{708EA56A-F1B3-4F1F-ACD0-DEC49C4A85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904761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4146125" y="9120812"/>
            <a:ext cx="3167388" cy="47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555" tIns="49277" rIns="98555" bIns="49277" anchor="b"/>
          <a:lstStyle/>
          <a:p>
            <a:pPr algn="r" defTabSz="984273" eaLnBrk="0" hangingPunct="0"/>
            <a:fld id="{41DC2BB5-C7B3-4D99-9748-5C6CB22D3B85}" type="slidenum">
              <a:rPr lang="en-US" sz="1300">
                <a:latin typeface="Times" pitchFamily="18" charset="0"/>
                <a:ea typeface="MS PGothic" pitchFamily="34" charset="-128"/>
              </a:rPr>
              <a:pPr algn="r" defTabSz="984273" eaLnBrk="0" hangingPunct="0"/>
              <a:t>2</a:t>
            </a:fld>
            <a:endParaRPr lang="en-US" sz="1300" dirty="0">
              <a:latin typeface="Times" pitchFamily="18" charset="0"/>
              <a:ea typeface="MS PGothic" pitchFamily="34" charset="-128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0725"/>
            <a:ext cx="4797425" cy="3598863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2364" y="4559589"/>
            <a:ext cx="5852160" cy="4320211"/>
          </a:xfrm>
          <a:noFill/>
          <a:ln/>
        </p:spPr>
        <p:txBody>
          <a:bodyPr lIns="98555" tIns="49277" rIns="98555" bIns="49277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64FEA-DD86-4DB6-A9D5-7CCCD2B6EC7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548645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64FEA-DD86-4DB6-A9D5-7CCCD2B6EC7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548645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B02BA-0ADF-B843-8314-698755FA002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642734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B02BA-0ADF-B843-8314-698755FA002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642734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B02BA-0ADF-B843-8314-698755FA002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6427342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B02BA-0ADF-B843-8314-698755FA0028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6427342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B02BA-0ADF-B843-8314-698755FA0028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6427342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4146125" y="9120812"/>
            <a:ext cx="3167388" cy="47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555" tIns="49277" rIns="98555" bIns="49277" anchor="b"/>
          <a:lstStyle/>
          <a:p>
            <a:pPr algn="r" defTabSz="984273" eaLnBrk="0" hangingPunct="0"/>
            <a:fld id="{41DC2BB5-C7B3-4D99-9748-5C6CB22D3B85}" type="slidenum">
              <a:rPr lang="en-US" sz="1300">
                <a:latin typeface="Times" pitchFamily="18" charset="0"/>
                <a:ea typeface="MS PGothic" pitchFamily="34" charset="-128"/>
              </a:rPr>
              <a:pPr algn="r" defTabSz="984273" eaLnBrk="0" hangingPunct="0"/>
              <a:t>28</a:t>
            </a:fld>
            <a:endParaRPr lang="en-US" sz="1300" dirty="0">
              <a:latin typeface="Times" pitchFamily="18" charset="0"/>
              <a:ea typeface="MS PGothic" pitchFamily="34" charset="-128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0725"/>
            <a:ext cx="4797425" cy="3598863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2364" y="4559589"/>
            <a:ext cx="5852160" cy="4320211"/>
          </a:xfrm>
          <a:noFill/>
          <a:ln/>
        </p:spPr>
        <p:txBody>
          <a:bodyPr lIns="98555" tIns="49277" rIns="98555" bIns="49277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EA56A-F1B3-4F1F-ACD0-DEC49C4A85DD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1EB0E4-5F80-A847-A363-3A3E7B06CEEE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BF4E5A-6FAD-A34E-96F8-701208EA45D5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EA56A-F1B3-4F1F-ACD0-DEC49C4A85DD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EA56A-F1B3-4F1F-ACD0-DEC49C4A85DD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EA56A-F1B3-4F1F-ACD0-DEC49C4A85DD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4146125" y="9120812"/>
            <a:ext cx="3167388" cy="47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555" tIns="49277" rIns="98555" bIns="49277" anchor="b"/>
          <a:lstStyle/>
          <a:p>
            <a:pPr algn="r" defTabSz="984273" eaLnBrk="0" hangingPunct="0"/>
            <a:fld id="{41DC2BB5-C7B3-4D99-9748-5C6CB22D3B85}" type="slidenum">
              <a:rPr lang="en-US" sz="1300">
                <a:latin typeface="Times" pitchFamily="18" charset="0"/>
                <a:ea typeface="MS PGothic" pitchFamily="34" charset="-128"/>
              </a:rPr>
              <a:pPr algn="r" defTabSz="984273" eaLnBrk="0" hangingPunct="0"/>
              <a:t>9</a:t>
            </a:fld>
            <a:endParaRPr lang="en-US" sz="1300" dirty="0">
              <a:latin typeface="Times" pitchFamily="18" charset="0"/>
              <a:ea typeface="MS PGothic" pitchFamily="34" charset="-128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0725"/>
            <a:ext cx="4797425" cy="3598863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2364" y="4559589"/>
            <a:ext cx="5852160" cy="4320211"/>
          </a:xfrm>
          <a:noFill/>
          <a:ln/>
        </p:spPr>
        <p:txBody>
          <a:bodyPr lIns="98555" tIns="49277" rIns="98555" bIns="49277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83265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B02BA-0ADF-B843-8314-698755FA002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759274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EA56A-F1B3-4F1F-ACD0-DEC49C4A85DD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367719"/>
            <a:ext cx="9144000" cy="2490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1600" y="4818433"/>
            <a:ext cx="7010400" cy="609600"/>
          </a:xfrm>
        </p:spPr>
        <p:txBody>
          <a:bodyPr anchor="b" anchorCtr="0"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6" name="Picture 5" descr="ML_cov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357116"/>
          </a:xfrm>
          <a:prstGeom prst="rect">
            <a:avLst/>
          </a:prstGeom>
        </p:spPr>
      </p:pic>
      <p:sp>
        <p:nvSpPr>
          <p:cNvPr id="8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71600" y="5587058"/>
            <a:ext cx="7010400" cy="784557"/>
          </a:xfrm>
        </p:spPr>
        <p:txBody>
          <a:bodyPr anchor="t" anchorCtr="0">
            <a:noAutofit/>
          </a:bodyPr>
          <a:lstStyle>
            <a:lvl1pPr marL="0" indent="0">
              <a:buFont typeface="Wingdings" pitchFamily="2" charset="2"/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L_insid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243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620000" cy="792162"/>
          </a:xfrm>
        </p:spPr>
        <p:txBody>
          <a:bodyPr>
            <a:noAutofit/>
          </a:bodyPr>
          <a:lstStyle>
            <a:lvl1pPr>
              <a:defRPr sz="300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7620000" cy="4144963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631825" indent="-233363">
              <a:spcBef>
                <a:spcPts val="600"/>
              </a:spcBef>
              <a:defRPr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914400" indent="-223838">
              <a:spcBef>
                <a:spcPts val="600"/>
              </a:spcBef>
              <a:defRPr sz="16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147763" indent="-233363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Red Subhead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L_insid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24358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6506183" cy="792162"/>
          </a:xfrm>
        </p:spPr>
        <p:txBody>
          <a:bodyPr>
            <a:noAutofit/>
          </a:bodyPr>
          <a:lstStyle>
            <a:lvl1pPr>
              <a:defRPr sz="300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7620000" cy="4144963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631825" indent="-233363">
              <a:spcBef>
                <a:spcPts val="600"/>
              </a:spcBef>
              <a:defRPr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914400" indent="-223838">
              <a:spcBef>
                <a:spcPts val="600"/>
              </a:spcBef>
              <a:defRPr sz="16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147763" indent="-233363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854481" y="1337617"/>
            <a:ext cx="7620000" cy="543202"/>
          </a:xfrm>
        </p:spPr>
        <p:txBody>
          <a:bodyPr anchor="b" anchorCtr="0">
            <a:noAutofit/>
          </a:bodyPr>
          <a:lstStyle>
            <a:lvl1pPr>
              <a:buFontTx/>
              <a:buNone/>
              <a:defRPr sz="2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L_insid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243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6506183" cy="792162"/>
          </a:xfrm>
        </p:spPr>
        <p:txBody>
          <a:bodyPr>
            <a:noAutofit/>
          </a:bodyPr>
          <a:lstStyle>
            <a:lvl1pPr>
              <a:defRPr sz="300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981200"/>
            <a:ext cx="3471153" cy="4144963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574675" indent="-234950">
              <a:spcBef>
                <a:spcPts val="600"/>
              </a:spcBef>
              <a:defRPr sz="16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796925" indent="-222250"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5105400" y="1981200"/>
            <a:ext cx="3471153" cy="4144963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574675" indent="-234950">
              <a:spcBef>
                <a:spcPts val="600"/>
              </a:spcBef>
              <a:defRPr sz="16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796925" indent="-222250"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854481" y="1395985"/>
            <a:ext cx="3445145" cy="543202"/>
          </a:xfrm>
        </p:spPr>
        <p:txBody>
          <a:bodyPr anchor="b" anchorCtr="0">
            <a:noAutofit/>
          </a:bodyPr>
          <a:lstStyle>
            <a:lvl1pPr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105400" y="1395985"/>
            <a:ext cx="3445145" cy="543202"/>
          </a:xfrm>
        </p:spPr>
        <p:txBody>
          <a:bodyPr anchor="b" anchorCtr="0">
            <a:noAutofit/>
          </a:bodyPr>
          <a:lstStyle>
            <a:lvl1pPr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 styles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L_insid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243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6506183" cy="792162"/>
          </a:xfrm>
        </p:spPr>
        <p:txBody>
          <a:bodyPr>
            <a:noAutofit/>
          </a:bodyPr>
          <a:lstStyle>
            <a:lvl1pPr>
              <a:defRPr sz="300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981200"/>
            <a:ext cx="3471153" cy="4144963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574675" indent="-234950">
              <a:spcBef>
                <a:spcPts val="600"/>
              </a:spcBef>
              <a:defRPr sz="16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796925" indent="-222250"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5105400" y="1981200"/>
            <a:ext cx="3471153" cy="4144963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574675" indent="-234950">
              <a:spcBef>
                <a:spcPts val="600"/>
              </a:spcBef>
              <a:defRPr sz="16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796925" indent="-222250"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L_insid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243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6496455" cy="792162"/>
          </a:xfrm>
        </p:spPr>
        <p:txBody>
          <a:bodyPr>
            <a:noAutofit/>
          </a:bodyPr>
          <a:lstStyle>
            <a:lvl1pPr>
              <a:defRPr sz="3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/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L_closin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299716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819400"/>
            <a:ext cx="7010400" cy="914400"/>
          </a:xfrm>
        </p:spPr>
        <p:txBody>
          <a:bodyPr>
            <a:noAutofit/>
          </a:bodyPr>
          <a:lstStyle>
            <a:lvl1pPr>
              <a:buFontTx/>
              <a:buNone/>
              <a:defRPr sz="3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Break/Closing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864744" y="3736184"/>
            <a:ext cx="6985477" cy="1293016"/>
          </a:xfrm>
        </p:spPr>
        <p:txBody>
          <a:bodyPr/>
          <a:lstStyle>
            <a:lvl1pPr>
              <a:buNone/>
              <a:defRPr>
                <a:solidFill>
                  <a:schemeClr val="tx1"/>
                </a:solidFill>
              </a:defRPr>
            </a:lvl1pPr>
            <a:lvl2pPr>
              <a:buNone/>
              <a:defRPr>
                <a:solidFill>
                  <a:schemeClr val="tx1"/>
                </a:solidFill>
              </a:defRPr>
            </a:lvl2pPr>
            <a:lvl3pPr>
              <a:buNone/>
              <a:defRPr>
                <a:solidFill>
                  <a:schemeClr val="tx1"/>
                </a:solidFill>
              </a:defRPr>
            </a:lvl3pPr>
            <a:lvl4pPr>
              <a:buNone/>
              <a:defRPr>
                <a:solidFill>
                  <a:schemeClr val="tx1"/>
                </a:solidFill>
              </a:defRPr>
            </a:lvl4pPr>
            <a:lvl5pPr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L_footer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0" y="6219905"/>
            <a:ext cx="9142858" cy="63809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64770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00200"/>
            <a:ext cx="7620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918240" y="6541648"/>
            <a:ext cx="498725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en-US" sz="700" b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Slide </a:t>
            </a:r>
            <a:fld id="{92ADAD9A-D5B6-4FC0-8BC7-FA47E32F82D3}" type="slidenum">
              <a:rPr lang="en-US" sz="700" b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57200" algn="l"/>
                </a:tabLst>
                <a:defRPr/>
              </a:pPr>
              <a:t>‹#›</a:t>
            </a:fld>
            <a:r>
              <a:rPr lang="en-US" sz="700" b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7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Copyright © 2011 MarkLogic Corporation. All rights reserved.</a:t>
            </a:r>
          </a:p>
          <a:p>
            <a:pPr algn="l" eaLnBrk="0" hangingPunct="0">
              <a:defRPr/>
            </a:pPr>
            <a:endParaRPr lang="en-US" sz="700" b="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6" r:id="rId4"/>
    <p:sldLayoutId id="2147483659" r:id="rId5"/>
    <p:sldLayoutId id="2147483655" r:id="rId6"/>
    <p:sldLayoutId id="2147483651" r:id="rId7"/>
    <p:sldLayoutId id="2147483660" r:id="rId8"/>
  </p:sldLayoutIdLst>
  <p:transition/>
  <p:hf hdr="0" ftr="0" dt="0"/>
  <p:txStyles>
    <p:titleStyle>
      <a:lvl1pPr algn="l" defTabSz="914400" rtl="0" eaLnBrk="1" latinLnBrk="0" hangingPunct="1">
        <a:spcBef>
          <a:spcPct val="0"/>
        </a:spcBef>
        <a:buNone/>
        <a:defRPr sz="2700" b="1" kern="1200">
          <a:solidFill>
            <a:schemeClr val="tx1">
              <a:lumMod val="50000"/>
            </a:schemeClr>
          </a:solidFill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225425" indent="-225425" algn="l" defTabSz="914400" rtl="0" eaLnBrk="1" latinLnBrk="0" hangingPunct="1">
        <a:spcBef>
          <a:spcPct val="20000"/>
        </a:spcBef>
        <a:buClr>
          <a:schemeClr val="tx2"/>
        </a:buClr>
        <a:buSzPct val="100000"/>
        <a:buFont typeface="Wingdings" pitchFamily="2" charset="2"/>
        <a:buChar char="§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631825" indent="-233363" algn="l" defTabSz="914400" rtl="0" eaLnBrk="1" latinLnBrk="0" hangingPunct="1">
        <a:spcBef>
          <a:spcPct val="20000"/>
        </a:spcBef>
        <a:buClr>
          <a:schemeClr val="tx2"/>
        </a:buClr>
        <a:buSzPct val="100000"/>
        <a:buFont typeface="Wingdings" pitchFamily="2" charset="2"/>
        <a:buChar char="§"/>
        <a:defRPr sz="1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089025" indent="-174625" algn="l" defTabSz="914400" rtl="0" eaLnBrk="1" latinLnBrk="0" hangingPunct="1">
        <a:spcBef>
          <a:spcPct val="20000"/>
        </a:spcBef>
        <a:buClr>
          <a:schemeClr val="tx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1E1E1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4818432"/>
            <a:ext cx="7010400" cy="2256891"/>
          </a:xfrm>
        </p:spPr>
        <p:txBody>
          <a:bodyPr/>
          <a:lstStyle/>
          <a:p>
            <a:r>
              <a:rPr lang="en-US" dirty="0" smtClean="0"/>
              <a:t>MarkLogic 5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i="1" dirty="0" smtClean="0"/>
              <a:t>MarkLogic 5 is a next generation database designed for Big Data applications to deliver better decisions faster.</a:t>
            </a:r>
            <a:br>
              <a:rPr lang="en-US" sz="2800" i="1" dirty="0" smtClean="0"/>
            </a:br>
            <a:endParaRPr lang="en-US" i="1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13629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orld Da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45870"/>
            <a:ext cx="9144000" cy="493776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74638"/>
            <a:ext cx="7620000" cy="792162"/>
          </a:xfrm>
        </p:spPr>
        <p:txBody>
          <a:bodyPr/>
          <a:lstStyle/>
          <a:p>
            <a:r>
              <a:rPr lang="en-US" dirty="0" smtClean="0"/>
              <a:t>MarkLogic 5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Confidence at scale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Enterprise Big Data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Managing Complexity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rld Da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45870"/>
            <a:ext cx="9144000" cy="493776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74638"/>
            <a:ext cx="7620000" cy="792162"/>
          </a:xfrm>
        </p:spPr>
        <p:txBody>
          <a:bodyPr/>
          <a:lstStyle/>
          <a:p>
            <a:r>
              <a:rPr lang="en-US" dirty="0" smtClean="0"/>
              <a:t>Confidence at Scale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MarkLogic 5 completes multi-year </a:t>
            </a:r>
            <a:br>
              <a:rPr lang="en-US" dirty="0" smtClean="0"/>
            </a:br>
            <a:r>
              <a:rPr lang="en-US" dirty="0" smtClean="0"/>
              <a:t>enterprise hardening roadmap with: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Database replication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Point in time recovery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772400" cy="792162"/>
          </a:xfrm>
        </p:spPr>
        <p:txBody>
          <a:bodyPr/>
          <a:lstStyle/>
          <a:p>
            <a:r>
              <a:rPr lang="en-US" dirty="0" smtClean="0"/>
              <a:t>HA/DR Features of MarkLogic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1655390861"/>
              </p:ext>
            </p:extLst>
          </p:nvPr>
        </p:nvGraphicFramePr>
        <p:xfrm>
          <a:off x="262931" y="1282461"/>
          <a:ext cx="8749093" cy="549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4750"/>
                <a:gridCol w="2535522"/>
                <a:gridCol w="2252826"/>
                <a:gridCol w="154599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Feature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Function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Benefit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Use Case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Database backup/restore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Make</a:t>
                      </a:r>
                      <a:r>
                        <a:rPr lang="en-US" sz="1200" baseline="0" dirty="0" smtClean="0"/>
                        <a:t> a backup of your database, then restore it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Recover from complete data loss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Disaster Recovery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Journal Archiving/Point-In-Time Recovery</a:t>
                      </a:r>
                    </a:p>
                    <a:p>
                      <a:pPr algn="l"/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Make a continuous backup; restore</a:t>
                      </a:r>
                      <a:r>
                        <a:rPr lang="en-US" sz="1200" baseline="0" dirty="0" smtClean="0"/>
                        <a:t> to </a:t>
                      </a:r>
                      <a:r>
                        <a:rPr lang="en-US" sz="1200" dirty="0" smtClean="0"/>
                        <a:t>a point in time, or to the point of failure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Recover from complete data loss;</a:t>
                      </a:r>
                      <a:r>
                        <a:rPr lang="en-US" sz="1200" baseline="0" dirty="0" smtClean="0"/>
                        <a:t> recover all your data, or recover to just before </a:t>
                      </a:r>
                      <a:r>
                        <a:rPr lang="en-US" sz="1200" dirty="0" smtClean="0"/>
                        <a:t>a Bad Thing happened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Disaster Recovery</a:t>
                      </a:r>
                    </a:p>
                    <a:p>
                      <a:pPr algn="l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Snapshot backup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Very fast backup using mirrored disk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Recover</a:t>
                      </a:r>
                      <a:r>
                        <a:rPr lang="en-US" sz="1200" baseline="0" dirty="0" smtClean="0"/>
                        <a:t> from complete data loss; take a backup in seconds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Disaster Recovery High</a:t>
                      </a:r>
                      <a:r>
                        <a:rPr lang="en-US" sz="1200" baseline="0" dirty="0" smtClean="0"/>
                        <a:t> Availability</a:t>
                      </a:r>
                      <a:endParaRPr lang="en-US" sz="1200" dirty="0" smtClean="0"/>
                    </a:p>
                    <a:p>
                      <a:pPr algn="l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Database rollback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Roll back to a point in time before a Bad Thing happened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Recover in seconds from human error or a rogue application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Disaster Recovery High</a:t>
                      </a:r>
                      <a:r>
                        <a:rPr lang="en-US" sz="1200" baseline="0" dirty="0" smtClean="0"/>
                        <a:t> Availability</a:t>
                      </a:r>
                      <a:endParaRPr lang="en-US" sz="1200" dirty="0" smtClean="0"/>
                    </a:p>
                    <a:p>
                      <a:pPr algn="l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Automatic Failover Using</a:t>
                      </a:r>
                    </a:p>
                    <a:p>
                      <a:pPr lvl="1" algn="l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  Shared-Disk</a:t>
                      </a:r>
                    </a:p>
                    <a:p>
                      <a:pPr lvl="1" algn="l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  Local-Disk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If</a:t>
                      </a:r>
                      <a:r>
                        <a:rPr lang="en-US" sz="1200" baseline="0" dirty="0" smtClean="0"/>
                        <a:t> a node fails, automatically failover to another node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Recover from failure of a data node in a cluster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High</a:t>
                      </a:r>
                      <a:r>
                        <a:rPr lang="en-US" sz="1200" baseline="0" dirty="0" smtClean="0"/>
                        <a:t> Availability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Flexible Replication</a:t>
                      </a:r>
                      <a:r>
                        <a:rPr lang="en-US" sz="1200" baseline="0" dirty="0" smtClean="0"/>
                        <a:t> (part of Replication option)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Maintain a hot copy of (part of) a database in another data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Move parts of a database, parts of documents, closer to users for improved performance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Information Sharing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Database Replication (part of Replication option)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Maintain a hot copy of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a database in another data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Recover from loss</a:t>
                      </a:r>
                      <a:r>
                        <a:rPr lang="en-US" sz="1200" baseline="0" dirty="0" smtClean="0"/>
                        <a:t> of a Data Center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Disaster Recovery High</a:t>
                      </a:r>
                      <a:r>
                        <a:rPr lang="en-US" sz="1200" baseline="0" dirty="0" smtClean="0"/>
                        <a:t> Availability</a:t>
                      </a:r>
                      <a:endParaRPr lang="en-US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Distributed Transactions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414141"/>
                          </a:solidFill>
                          <a:latin typeface="+mn-lt"/>
                          <a:cs typeface="Tahoma"/>
                        </a:rPr>
                        <a:t>XA support for transactions that go across MarkLogic and other repositories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Keep an exact (synchronous) copy of your data in more than one place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Disaster Recovery High</a:t>
                      </a:r>
                      <a:r>
                        <a:rPr lang="en-US" sz="1200" baseline="0" dirty="0" smtClean="0"/>
                        <a:t> Availability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smtClean="0"/>
                        <a:t>Information Sharing</a:t>
                      </a:r>
                      <a:endParaRPr lang="en-US" sz="12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new-flas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3596" y="5661410"/>
            <a:ext cx="469604" cy="360147"/>
          </a:xfrm>
          <a:prstGeom prst="rect">
            <a:avLst/>
          </a:prstGeom>
        </p:spPr>
      </p:pic>
      <p:pic>
        <p:nvPicPr>
          <p:cNvPr id="8" name="Picture 7" descr="new-flas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8486" y="6137706"/>
            <a:ext cx="469604" cy="360147"/>
          </a:xfrm>
          <a:prstGeom prst="rect">
            <a:avLst/>
          </a:prstGeom>
        </p:spPr>
      </p:pic>
      <p:pic>
        <p:nvPicPr>
          <p:cNvPr id="9" name="Picture 8" descr="new-flas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49796" y="2120674"/>
            <a:ext cx="469604" cy="3601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03943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rld Da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040" y="1245870"/>
            <a:ext cx="9144000" cy="493776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74638"/>
            <a:ext cx="7620000" cy="792162"/>
          </a:xfrm>
        </p:spPr>
        <p:txBody>
          <a:bodyPr/>
          <a:lstStyle/>
          <a:p>
            <a:r>
              <a:rPr lang="en-US" dirty="0" smtClean="0"/>
              <a:t>Enterprise Big Data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MarkLogic 5 seamlessly integrates into </a:t>
            </a:r>
            <a:br>
              <a:rPr lang="en-US" dirty="0" smtClean="0"/>
            </a:br>
            <a:r>
              <a:rPr lang="en-US" dirty="0" smtClean="0"/>
              <a:t>enterprise data centers with: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Tiered storage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Enhanced Monitoring and Management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Tiered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0020"/>
            <a:ext cx="7620000" cy="4144963"/>
          </a:xfrm>
        </p:spPr>
        <p:txBody>
          <a:bodyPr/>
          <a:lstStyle/>
          <a:p>
            <a:r>
              <a:rPr lang="en-US" dirty="0" smtClean="0"/>
              <a:t>MarkLogic 5 supports tiered storage allowing customers to optimize cost / performance tradeoffs</a:t>
            </a:r>
          </a:p>
          <a:p>
            <a:pPr lvl="2"/>
            <a:r>
              <a:rPr lang="en-US" dirty="0" smtClean="0"/>
              <a:t>Solid State Disks</a:t>
            </a:r>
          </a:p>
          <a:p>
            <a:pPr lvl="2"/>
            <a:r>
              <a:rPr lang="en-US" dirty="0" smtClean="0"/>
              <a:t>Fast Spinning disks</a:t>
            </a:r>
          </a:p>
          <a:p>
            <a:pPr lvl="2"/>
            <a:r>
              <a:rPr lang="en-US" dirty="0" smtClean="0"/>
              <a:t>Slower spinning disks</a:t>
            </a:r>
          </a:p>
          <a:p>
            <a:pPr lvl="1"/>
            <a:r>
              <a:rPr lang="en-US" dirty="0" smtClean="0"/>
              <a:t>Point MarkLogic 5 at your storage endpoints and we handle the rest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24723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and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3014"/>
            <a:ext cx="7620000" cy="4144963"/>
          </a:xfrm>
        </p:spPr>
        <p:txBody>
          <a:bodyPr/>
          <a:lstStyle/>
          <a:p>
            <a:r>
              <a:rPr lang="en-US" dirty="0" smtClean="0"/>
              <a:t>Easily integrate MarkLogic into your enterprise IT operations</a:t>
            </a:r>
          </a:p>
          <a:p>
            <a:endParaRPr lang="en-US" dirty="0" smtClean="0"/>
          </a:p>
          <a:p>
            <a:r>
              <a:rPr lang="en-US" dirty="0" smtClean="0"/>
              <a:t>Key new features</a:t>
            </a:r>
          </a:p>
          <a:p>
            <a:pPr lvl="1"/>
            <a:r>
              <a:rPr lang="en-US" dirty="0" smtClean="0"/>
              <a:t>Monitoring Dashboard</a:t>
            </a:r>
          </a:p>
          <a:p>
            <a:pPr lvl="1"/>
            <a:r>
              <a:rPr lang="en-US" dirty="0" smtClean="0"/>
              <a:t>Monitoring and Management API</a:t>
            </a:r>
          </a:p>
          <a:p>
            <a:pPr lvl="1"/>
            <a:r>
              <a:rPr lang="en-US" dirty="0" smtClean="0"/>
              <a:t>Configuration Manager</a:t>
            </a:r>
          </a:p>
          <a:p>
            <a:pPr lvl="1"/>
            <a:r>
              <a:rPr lang="en-US" dirty="0" err="1" smtClean="0"/>
              <a:t>Plugin</a:t>
            </a:r>
            <a:r>
              <a:rPr lang="en-US" dirty="0" smtClean="0"/>
              <a:t> for Nagios</a:t>
            </a:r>
          </a:p>
          <a:p>
            <a:pPr lvl="1"/>
            <a:r>
              <a:rPr lang="en-US" dirty="0" smtClean="0"/>
              <a:t>Smart Plug-in for HP Operations Manager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24723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Plugin for </a:t>
            </a:r>
            <a:r>
              <a:rPr lang="en-US" dirty="0" err="1" smtClean="0"/>
              <a:t>Nagios</a:t>
            </a:r>
            <a:endParaRPr lang="en-US" dirty="0"/>
          </a:p>
        </p:txBody>
      </p:sp>
      <p:pic>
        <p:nvPicPr>
          <p:cNvPr id="4" name="Content Placeholder 3" descr="nagios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 t="4139" b="4139"/>
          <a:stretch>
            <a:fillRect/>
          </a:stretch>
        </p:blipFill>
        <p:spPr>
          <a:xfrm>
            <a:off x="719417" y="1570063"/>
            <a:ext cx="7620000" cy="4144963"/>
          </a:xfr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29930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Plug-In for HPOM</a:t>
            </a:r>
            <a:endParaRPr lang="en-US" dirty="0"/>
          </a:p>
        </p:txBody>
      </p:sp>
      <p:pic>
        <p:nvPicPr>
          <p:cNvPr id="5" name="Picture 4" descr="HPOM-W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9710" y="1349476"/>
            <a:ext cx="6266042" cy="4834153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45468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Dashboard: Requests</a:t>
            </a:r>
            <a:endParaRPr lang="en-US" dirty="0"/>
          </a:p>
        </p:txBody>
      </p:sp>
      <p:pic>
        <p:nvPicPr>
          <p:cNvPr id="6" name="Picture 5" descr="quer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554972"/>
            <a:ext cx="7149211" cy="4467606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72738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Dashboard: Rates and Loads</a:t>
            </a:r>
            <a:endParaRPr lang="en-US" dirty="0"/>
          </a:p>
        </p:txBody>
      </p:sp>
      <p:pic>
        <p:nvPicPr>
          <p:cNvPr id="6" name="Picture 5" descr="rates_load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847" y="1621815"/>
            <a:ext cx="8263509" cy="393649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62453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13 Tabl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60" y="1264556"/>
            <a:ext cx="9144000" cy="4937760"/>
          </a:xfrm>
          <a:prstGeom prst="rect">
            <a:avLst/>
          </a:prstGeom>
        </p:spPr>
      </p:pic>
      <p:sp>
        <p:nvSpPr>
          <p:cNvPr id="115717" name="Rectangle 5"/>
          <p:cNvSpPr>
            <a:spLocks noGrp="1" noChangeArrowheads="1"/>
          </p:cNvSpPr>
          <p:nvPr>
            <p:ph type="title"/>
          </p:nvPr>
        </p:nvSpPr>
        <p:spPr>
          <a:xfrm>
            <a:off x="611396" y="410702"/>
            <a:ext cx="6506183" cy="792162"/>
          </a:xfrm>
        </p:spPr>
        <p:txBody>
          <a:bodyPr/>
          <a:lstStyle/>
          <a:p>
            <a:r>
              <a:rPr lang="en-US" smtClean="0"/>
              <a:t>MarkLogic at a Glance</a:t>
            </a:r>
            <a:endParaRPr lang="en-US" dirty="0" smtClean="0"/>
          </a:p>
        </p:txBody>
      </p:sp>
      <p:sp>
        <p:nvSpPr>
          <p:cNvPr id="115718" name="Rectangle 6"/>
          <p:cNvSpPr>
            <a:spLocks noGrp="1" noChangeArrowheads="1"/>
          </p:cNvSpPr>
          <p:nvPr>
            <p:ph idx="1"/>
          </p:nvPr>
        </p:nvSpPr>
        <p:spPr>
          <a:xfrm>
            <a:off x="762600" y="2226748"/>
            <a:ext cx="6477000" cy="368776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en-US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Flagship product is a next generation </a:t>
            </a:r>
            <a:br>
              <a:rPr lang="en-US" dirty="0" smtClean="0"/>
            </a:br>
            <a:r>
              <a:rPr lang="en-US" dirty="0" smtClean="0"/>
              <a:t>database for Big Data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A decade of experience in </a:t>
            </a:r>
            <a:br>
              <a:rPr lang="en-US" dirty="0" smtClean="0"/>
            </a:br>
            <a:r>
              <a:rPr lang="en-US" dirty="0" smtClean="0"/>
              <a:t>solving critical Big Data problems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Offices in Silicon Valley (HQ), </a:t>
            </a:r>
            <a:br>
              <a:rPr lang="en-US" dirty="0" smtClean="0"/>
            </a:br>
            <a:r>
              <a:rPr lang="en-US" dirty="0" smtClean="0"/>
              <a:t>New York, London, Washington DC,</a:t>
            </a:r>
            <a:br>
              <a:rPr lang="en-US" dirty="0" smtClean="0"/>
            </a:br>
            <a:r>
              <a:rPr lang="en-US" dirty="0" smtClean="0"/>
              <a:t>Tokyo, Frankfurt &amp; Austin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54481" y="1337616"/>
            <a:ext cx="7620000" cy="872183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/>
          <a:p>
            <a:pPr marL="0" indent="3175"/>
            <a:r>
              <a:rPr lang="en-US" dirty="0" smtClean="0"/>
              <a:t>The biggest unstructured databases in the world run on MarkLogic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8" grpId="0"/>
      <p:bldP spid="6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Dashboard: Disk Space</a:t>
            </a:r>
            <a:endParaRPr lang="en-US" dirty="0"/>
          </a:p>
        </p:txBody>
      </p:sp>
      <p:pic>
        <p:nvPicPr>
          <p:cNvPr id="4" name="Picture 3" descr="disk_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8709" y="1679907"/>
            <a:ext cx="7144004" cy="43738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57001" y="3864691"/>
            <a:ext cx="539092" cy="77659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59844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Package Comparison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2159" y="1463113"/>
            <a:ext cx="7024243" cy="4753991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37922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13 Tabl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6486"/>
            <a:ext cx="9144000" cy="493776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74638"/>
            <a:ext cx="7620000" cy="792162"/>
          </a:xfrm>
        </p:spPr>
        <p:txBody>
          <a:bodyPr/>
          <a:lstStyle/>
          <a:p>
            <a:r>
              <a:rPr lang="en-US" dirty="0" smtClean="0"/>
              <a:t>Managing Complexity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45189" y="2012657"/>
            <a:ext cx="7620000" cy="4144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5425" marR="0" lvl="0" indent="-22542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Rich Media Support</a:t>
            </a:r>
          </a:p>
          <a:p>
            <a:pPr marL="225425" marR="0" lvl="0" indent="-22542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Document Filters</a:t>
            </a:r>
          </a:p>
          <a:p>
            <a:pPr marL="225425" marR="0" lvl="0" indent="-22542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Hadoop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connector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Rich Media Support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830020"/>
            <a:ext cx="7620000" cy="4144963"/>
          </a:xfrm>
        </p:spPr>
        <p:txBody>
          <a:bodyPr/>
          <a:lstStyle/>
          <a:p>
            <a:pPr lvl="0"/>
            <a:r>
              <a:rPr lang="en-US" dirty="0"/>
              <a:t>Simplifies system architecture by consolidating rich media with textual data into single repository</a:t>
            </a:r>
            <a:endParaRPr lang="en-US" dirty="0" smtClean="0"/>
          </a:p>
          <a:p>
            <a:pPr lvl="0"/>
            <a:r>
              <a:rPr lang="en-US" dirty="0" smtClean="0"/>
              <a:t>Add </a:t>
            </a:r>
            <a:r>
              <a:rPr lang="en-US" dirty="0"/>
              <a:t>enterprise robustness to rich </a:t>
            </a:r>
            <a:r>
              <a:rPr lang="en-US" dirty="0" smtClean="0"/>
              <a:t>media</a:t>
            </a:r>
          </a:p>
          <a:p>
            <a:pPr lvl="0"/>
            <a:endParaRPr lang="en-US" dirty="0" smtClean="0"/>
          </a:p>
          <a:p>
            <a:r>
              <a:rPr lang="en-US" dirty="0" smtClean="0"/>
              <a:t>Key features</a:t>
            </a:r>
          </a:p>
          <a:p>
            <a:pPr lvl="1"/>
            <a:r>
              <a:rPr lang="en-US" dirty="0" smtClean="0"/>
              <a:t>No practical file size limitations</a:t>
            </a:r>
          </a:p>
          <a:p>
            <a:pPr lvl="1"/>
            <a:r>
              <a:rPr lang="en-US" dirty="0" smtClean="0"/>
              <a:t>Enables streaming of audio/video files in the database</a:t>
            </a:r>
          </a:p>
          <a:p>
            <a:pPr lvl="1"/>
            <a:r>
              <a:rPr lang="en-US" dirty="0" smtClean="0"/>
              <a:t>Optimized disk storage of rich media in database</a:t>
            </a:r>
          </a:p>
          <a:p>
            <a:pPr lvl="1"/>
            <a:r>
              <a:rPr lang="en-US" dirty="0" smtClean="0"/>
              <a:t>Fast, cached storage of frequently used rich media files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26209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Filters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53320" y="1769547"/>
            <a:ext cx="7620000" cy="4144963"/>
          </a:xfrm>
        </p:spPr>
        <p:txBody>
          <a:bodyPr/>
          <a:lstStyle/>
          <a:p>
            <a:pPr lvl="0"/>
            <a:r>
              <a:rPr lang="en-US" dirty="0" smtClean="0"/>
              <a:t>Extends MarkLogic capabilities to binary formats, enabling analysis of rich </a:t>
            </a:r>
            <a:r>
              <a:rPr lang="en-US" dirty="0"/>
              <a:t>media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/>
              <a:t>Key features</a:t>
            </a:r>
          </a:p>
          <a:p>
            <a:pPr lvl="1"/>
            <a:r>
              <a:rPr lang="en-US" dirty="0"/>
              <a:t>Support for over 200 document and rich media formats</a:t>
            </a:r>
          </a:p>
          <a:p>
            <a:pPr lvl="1"/>
            <a:r>
              <a:rPr lang="en-US" dirty="0"/>
              <a:t>Identify the file type</a:t>
            </a:r>
          </a:p>
          <a:p>
            <a:pPr lvl="1"/>
            <a:r>
              <a:rPr lang="en-US" dirty="0"/>
              <a:t>Extract metadata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Extract text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7525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MarkLogic Connector for Hadoop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845138"/>
            <a:ext cx="7620000" cy="4144963"/>
          </a:xfrm>
        </p:spPr>
        <p:txBody>
          <a:bodyPr/>
          <a:lstStyle/>
          <a:p>
            <a:r>
              <a:rPr lang="en-US" dirty="0" smtClean="0"/>
              <a:t>MarkLogic 5 integrates with Hadoop for large scale batch processing</a:t>
            </a:r>
          </a:p>
          <a:p>
            <a:pPr lvl="1"/>
            <a:r>
              <a:rPr lang="en-US" dirty="0" smtClean="0"/>
              <a:t>MarkLogic </a:t>
            </a:r>
            <a:r>
              <a:rPr lang="en-US" dirty="0"/>
              <a:t>customers with sophisticated ETL </a:t>
            </a:r>
            <a:r>
              <a:rPr lang="en-US" dirty="0" smtClean="0"/>
              <a:t>requirements</a:t>
            </a:r>
          </a:p>
          <a:p>
            <a:pPr lvl="2"/>
            <a:r>
              <a:rPr lang="en-US" dirty="0" smtClean="0"/>
              <a:t>Sub-select data of interest to load in MarkLogic for real-time analysis</a:t>
            </a:r>
          </a:p>
          <a:p>
            <a:pPr lvl="1"/>
            <a:r>
              <a:rPr lang="en-US" dirty="0" smtClean="0"/>
              <a:t>MarkLogic customers with progressive enhancement needs</a:t>
            </a:r>
            <a:endParaRPr lang="en-US" dirty="0"/>
          </a:p>
          <a:p>
            <a:pPr lvl="2"/>
            <a:r>
              <a:rPr lang="en-US" dirty="0"/>
              <a:t>Enrichment: entity extraction, link analysis</a:t>
            </a:r>
          </a:p>
          <a:p>
            <a:pPr lvl="2"/>
            <a:r>
              <a:rPr lang="en-US" dirty="0"/>
              <a:t>Extraction: facial recognition, video/audio transcription, metadata</a:t>
            </a:r>
          </a:p>
          <a:p>
            <a:pPr lvl="2"/>
            <a:r>
              <a:rPr lang="en-US" dirty="0"/>
              <a:t>Statistical modeling: predictive analysis, recommendations</a:t>
            </a:r>
          </a:p>
          <a:p>
            <a:pPr lvl="2"/>
            <a:r>
              <a:rPr lang="en-US" dirty="0"/>
              <a:t>Text analytics: summarization, clustering, translation, </a:t>
            </a:r>
            <a:r>
              <a:rPr lang="en-US" dirty="0" smtClean="0"/>
              <a:t>weighting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86643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772400" cy="792162"/>
          </a:xfrm>
        </p:spPr>
        <p:txBody>
          <a:bodyPr/>
          <a:lstStyle/>
          <a:p>
            <a:r>
              <a:rPr lang="en-US" dirty="0" smtClean="0"/>
              <a:t>MarkLogic Connector for Hadoop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830020"/>
            <a:ext cx="8153400" cy="4144963"/>
          </a:xfrm>
        </p:spPr>
        <p:txBody>
          <a:bodyPr/>
          <a:lstStyle/>
          <a:p>
            <a:r>
              <a:rPr lang="en-US" dirty="0" smtClean="0"/>
              <a:t>Key points</a:t>
            </a:r>
          </a:p>
          <a:p>
            <a:pPr lvl="1">
              <a:spcBef>
                <a:spcPct val="20000"/>
              </a:spcBef>
              <a:defRPr/>
            </a:pPr>
            <a:r>
              <a:rPr lang="en-US" dirty="0" smtClean="0"/>
              <a:t>Interoperates with Hadoop tools (development, monitoring)</a:t>
            </a:r>
          </a:p>
          <a:p>
            <a:pPr lvl="1"/>
            <a:r>
              <a:rPr lang="en-US" dirty="0" smtClean="0"/>
              <a:t>A Hadoop API for MarkLogic, uses your MapReduce code</a:t>
            </a:r>
          </a:p>
          <a:p>
            <a:pPr lvl="1"/>
            <a:r>
              <a:rPr lang="en-US" dirty="0" smtClean="0"/>
              <a:t>Run Hadoop MapReduce on data in MarkLogic</a:t>
            </a:r>
          </a:p>
          <a:p>
            <a:pPr lvl="1">
              <a:spcBef>
                <a:spcPct val="20000"/>
              </a:spcBef>
              <a:defRPr/>
            </a:pPr>
            <a:r>
              <a:rPr lang="en-US" dirty="0" smtClean="0"/>
              <a:t>Uses standard Hadoop APIs</a:t>
            </a:r>
          </a:p>
          <a:p>
            <a:pPr lvl="1">
              <a:spcBef>
                <a:spcPct val="20000"/>
              </a:spcBef>
              <a:defRPr/>
            </a:pPr>
            <a:r>
              <a:rPr lang="en-US" dirty="0" smtClean="0"/>
              <a:t>Drop-in installation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7251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772400" cy="792162"/>
          </a:xfrm>
        </p:spPr>
        <p:txBody>
          <a:bodyPr/>
          <a:lstStyle/>
          <a:p>
            <a:r>
              <a:rPr lang="en-US" dirty="0" smtClean="0"/>
              <a:t>MarkLogic Express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7378" y="1446199"/>
            <a:ext cx="8506178" cy="4649802"/>
          </a:xfrm>
        </p:spPr>
        <p:txBody>
          <a:bodyPr/>
          <a:lstStyle/>
          <a:p>
            <a:r>
              <a:rPr lang="en-US" dirty="0" smtClean="0"/>
              <a:t>New License for Software Developers</a:t>
            </a:r>
          </a:p>
          <a:p>
            <a:endParaRPr lang="en-US" dirty="0" smtClean="0"/>
          </a:p>
          <a:p>
            <a:r>
              <a:rPr lang="en-US" dirty="0" smtClean="0"/>
              <a:t>Usable in production environments</a:t>
            </a:r>
          </a:p>
          <a:p>
            <a:endParaRPr lang="en-US" dirty="0" smtClean="0"/>
          </a:p>
          <a:p>
            <a:r>
              <a:rPr lang="en-US" dirty="0" smtClean="0"/>
              <a:t>Includes</a:t>
            </a:r>
          </a:p>
          <a:p>
            <a:pPr lvl="1">
              <a:spcBef>
                <a:spcPct val="20000"/>
              </a:spcBef>
              <a:defRPr/>
            </a:pPr>
            <a:r>
              <a:rPr lang="en-US" dirty="0" smtClean="0"/>
              <a:t>Single 2 CPU node, no cluster</a:t>
            </a:r>
          </a:p>
          <a:p>
            <a:pPr lvl="1">
              <a:spcBef>
                <a:spcPct val="20000"/>
              </a:spcBef>
              <a:defRPr/>
            </a:pPr>
            <a:r>
              <a:rPr lang="en-US" dirty="0" smtClean="0"/>
              <a:t>Single developer (no teams)</a:t>
            </a:r>
          </a:p>
          <a:p>
            <a:pPr lvl="1">
              <a:spcBef>
                <a:spcPct val="20000"/>
              </a:spcBef>
              <a:defRPr/>
            </a:pPr>
            <a:r>
              <a:rPr lang="en-US" dirty="0" smtClean="0"/>
              <a:t>Single application</a:t>
            </a:r>
          </a:p>
          <a:p>
            <a:pPr lvl="1">
              <a:spcBef>
                <a:spcPct val="20000"/>
              </a:spcBef>
              <a:defRPr/>
            </a:pPr>
            <a:r>
              <a:rPr lang="en-US" dirty="0" smtClean="0"/>
              <a:t>40 GB of data</a:t>
            </a:r>
          </a:p>
          <a:p>
            <a:pPr lvl="1">
              <a:spcBef>
                <a:spcPct val="20000"/>
              </a:spcBef>
              <a:defRPr/>
            </a:pPr>
            <a:r>
              <a:rPr lang="en-US" dirty="0" smtClean="0"/>
              <a:t>Alerting and geo-spatial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7251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Appendix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6505575" cy="7921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Awards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4953000"/>
            <a:ext cx="1203931" cy="105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2819400"/>
            <a:ext cx="1282859" cy="160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1371600"/>
            <a:ext cx="2667000" cy="115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1447800"/>
            <a:ext cx="268675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ODIE_2011_winner_blac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48400" y="1371600"/>
            <a:ext cx="2743200" cy="11430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4953000"/>
            <a:ext cx="12192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67000" y="3048000"/>
            <a:ext cx="39338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0" y="3124200"/>
            <a:ext cx="11430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35846" y="4953000"/>
            <a:ext cx="1176259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68248" y="4953000"/>
            <a:ext cx="1150297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13612" y="4964017"/>
            <a:ext cx="1014413" cy="102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66950" y="1689100"/>
            <a:ext cx="64770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prstTxWarp prst="textNoShape">
              <a:avLst/>
            </a:prstTxWarp>
          </a:bodyPr>
          <a:lstStyle/>
          <a:p>
            <a:pPr marL="342900"/>
            <a:r>
              <a:rPr lang="en-US" sz="1400" b="1">
                <a:solidFill>
                  <a:srgbClr val="202020"/>
                </a:solidFill>
                <a:latin typeface="Tahoma" charset="0"/>
                <a:ea typeface="Tahoma" charset="0"/>
                <a:cs typeface="Tahoma" charset="0"/>
              </a:rPr>
              <a:t>Christopher Lindblad  </a:t>
            </a:r>
            <a:r>
              <a:rPr lang="en-US" sz="1400">
                <a:solidFill>
                  <a:srgbClr val="202020"/>
                </a:solidFill>
                <a:latin typeface="Tahoma" charset="0"/>
                <a:ea typeface="Tahoma" charset="0"/>
                <a:cs typeface="Tahoma" charset="0"/>
              </a:rPr>
              <a:t>MIT </a:t>
            </a:r>
            <a:r>
              <a:rPr lang="en-US" sz="1400">
                <a:solidFill>
                  <a:srgbClr val="202020"/>
                </a:solidFill>
                <a:latin typeface="Tahoma" charset="0"/>
                <a:ea typeface="Tahoma" charset="0"/>
                <a:cs typeface="Tahoma" charset="0"/>
                <a:sym typeface="Wingdings 3" charset="2"/>
              </a:rPr>
              <a:t></a:t>
            </a:r>
            <a:r>
              <a:rPr lang="en-US" sz="1400">
                <a:solidFill>
                  <a:srgbClr val="202020"/>
                </a:solidFill>
                <a:latin typeface="Tahoma" charset="0"/>
                <a:ea typeface="Tahoma" charset="0"/>
                <a:cs typeface="Tahoma" charset="0"/>
                <a:sym typeface="Wingdings" charset="2"/>
              </a:rPr>
              <a:t> InfoSeek </a:t>
            </a:r>
            <a:r>
              <a:rPr lang="en-US" sz="1400">
                <a:solidFill>
                  <a:srgbClr val="202020"/>
                </a:solidFill>
                <a:latin typeface="Tahoma" charset="0"/>
                <a:ea typeface="Tahoma" charset="0"/>
                <a:cs typeface="Tahoma" charset="0"/>
                <a:sym typeface="Wingdings 3" charset="2"/>
              </a:rPr>
              <a:t></a:t>
            </a:r>
            <a:r>
              <a:rPr lang="en-US" sz="1400">
                <a:solidFill>
                  <a:srgbClr val="202020"/>
                </a:solidFill>
                <a:latin typeface="Tahoma" charset="0"/>
                <a:ea typeface="Tahoma" charset="0"/>
                <a:cs typeface="Tahoma" charset="0"/>
                <a:sym typeface="Wingdings" charset="2"/>
              </a:rPr>
              <a:t> Inktomi</a:t>
            </a:r>
            <a:endParaRPr lang="en-US" sz="1400">
              <a:solidFill>
                <a:srgbClr val="20202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6496050" cy="792162"/>
          </a:xfrm>
        </p:spPr>
        <p:txBody>
          <a:bodyPr/>
          <a:lstStyle/>
          <a:p>
            <a:r>
              <a:rPr lang="en-US">
                <a:solidFill>
                  <a:srgbClr val="202020"/>
                </a:solidFill>
                <a:latin typeface="Tahoma" charset="0"/>
                <a:ea typeface="Tahoma" charset="0"/>
                <a:cs typeface="Tahoma" charset="0"/>
              </a:rPr>
              <a:t>How did MarkLogic get here?</a:t>
            </a:r>
          </a:p>
        </p:txBody>
      </p:sp>
      <p:sp>
        <p:nvSpPr>
          <p:cNvPr id="4" name="Pentagon 3"/>
          <p:cNvSpPr/>
          <p:nvPr/>
        </p:nvSpPr>
        <p:spPr>
          <a:xfrm>
            <a:off x="904875" y="1689100"/>
            <a:ext cx="1701800" cy="457200"/>
          </a:xfrm>
          <a:prstGeom prst="homePlat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Founder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66950" y="2260600"/>
            <a:ext cx="647700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prstTxWarp prst="textNoShape">
              <a:avLst/>
            </a:prstTxWarp>
          </a:bodyPr>
          <a:lstStyle/>
          <a:p>
            <a:pPr marL="342900"/>
            <a:r>
              <a:rPr lang="en-US" sz="1400" b="1">
                <a:solidFill>
                  <a:srgbClr val="202020"/>
                </a:solidFill>
                <a:latin typeface="Tahoma" charset="0"/>
                <a:ea typeface="Tahoma" charset="0"/>
                <a:cs typeface="Tahoma" charset="0"/>
              </a:rPr>
              <a:t>Ken Bado </a:t>
            </a:r>
            <a:r>
              <a:rPr lang="en-US" sz="1400">
                <a:solidFill>
                  <a:srgbClr val="202020"/>
                </a:solidFill>
                <a:latin typeface="Tahoma" charset="0"/>
                <a:ea typeface="Tahoma" charset="0"/>
                <a:cs typeface="Tahoma" charset="0"/>
              </a:rPr>
              <a:t>Mentor Graphics </a:t>
            </a:r>
            <a:r>
              <a:rPr lang="en-US" sz="1400">
                <a:solidFill>
                  <a:srgbClr val="202020"/>
                </a:solidFill>
                <a:latin typeface="Tahoma" charset="0"/>
                <a:ea typeface="Tahoma" charset="0"/>
                <a:cs typeface="Tahoma" charset="0"/>
                <a:sym typeface="Wingdings 3" charset="2"/>
              </a:rPr>
              <a:t></a:t>
            </a:r>
            <a:r>
              <a:rPr lang="en-US" sz="1400">
                <a:solidFill>
                  <a:srgbClr val="202020"/>
                </a:solidFill>
                <a:latin typeface="Tahoma" charset="0"/>
                <a:ea typeface="Tahoma" charset="0"/>
                <a:cs typeface="Tahoma" charset="0"/>
                <a:sym typeface="Wingdings" charset="2"/>
              </a:rPr>
              <a:t> Autodesk</a:t>
            </a:r>
            <a:endParaRPr lang="en-US" sz="1400">
              <a:solidFill>
                <a:srgbClr val="20202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904875" y="2260145"/>
            <a:ext cx="1701800" cy="457200"/>
          </a:xfrm>
          <a:prstGeom prst="homePlate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Tahoma" pitchFamily="34" charset="0"/>
                <a:cs typeface="Tahoma" pitchFamily="34" charset="0"/>
              </a:rPr>
              <a:t>CEO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66950" y="2830513"/>
            <a:ext cx="64770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/>
          <a:p>
            <a:pPr marL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+mn-ea"/>
                <a:cs typeface="Tahoma" pitchFamily="34" charset="0"/>
              </a:rPr>
              <a:t>Sequoia Capital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+mn-ea"/>
                <a:cs typeface="Tahoma" pitchFamily="34" charset="0"/>
                <a:sym typeface="Wingdings 3"/>
              </a:rPr>
              <a:t>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+mn-ea"/>
                <a:cs typeface="Tahoma" pitchFamily="34" charset="0"/>
              </a:rPr>
              <a:t>Tenaya Capital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+mn-ea"/>
                <a:cs typeface="Tahoma" pitchFamily="34" charset="0"/>
              </a:rPr>
              <a:t> </a:t>
            </a:r>
            <a:endParaRPr lang="en-US" sz="1400" dirty="0">
              <a:solidFill>
                <a:schemeClr val="tx1">
                  <a:lumMod val="50000"/>
                </a:schemeClr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904875" y="2831190"/>
            <a:ext cx="1701800" cy="457200"/>
          </a:xfrm>
          <a:prstGeom prst="homePlat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Investors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66950" y="3402013"/>
            <a:ext cx="647700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prstTxWarp prst="textNoShape">
              <a:avLst/>
            </a:prstTxWarp>
          </a:bodyPr>
          <a:lstStyle/>
          <a:p>
            <a:pPr marL="342900"/>
            <a:r>
              <a:rPr lang="en-US" sz="1400" dirty="0">
                <a:solidFill>
                  <a:srgbClr val="202020"/>
                </a:solidFill>
                <a:latin typeface="Tahoma" charset="0"/>
                <a:ea typeface="Tahoma" charset="0"/>
                <a:cs typeface="Tahoma" charset="0"/>
              </a:rPr>
              <a:t>Database </a:t>
            </a:r>
            <a:r>
              <a:rPr lang="en-US" sz="1400" dirty="0" err="1">
                <a:solidFill>
                  <a:srgbClr val="202020"/>
                </a:solidFill>
                <a:latin typeface="Tahoma" charset="0"/>
                <a:ea typeface="Tahoma" charset="0"/>
                <a:cs typeface="Tahoma" charset="0"/>
                <a:sym typeface="Wingdings 3" charset="2"/>
              </a:rPr>
              <a:t></a:t>
            </a:r>
            <a:r>
              <a:rPr lang="en-US" sz="1400" dirty="0">
                <a:solidFill>
                  <a:srgbClr val="202020"/>
                </a:solidFill>
                <a:latin typeface="Tahoma" charset="0"/>
                <a:ea typeface="Tahoma" charset="0"/>
                <a:cs typeface="Tahoma" charset="0"/>
                <a:sym typeface="Wingdings 3" charset="2"/>
              </a:rPr>
              <a:t> </a:t>
            </a:r>
            <a:r>
              <a:rPr lang="en-US" sz="1400" dirty="0">
                <a:solidFill>
                  <a:srgbClr val="202020"/>
                </a:solidFill>
                <a:latin typeface="Tahoma" charset="0"/>
                <a:ea typeface="Tahoma" charset="0"/>
                <a:cs typeface="Tahoma" charset="0"/>
              </a:rPr>
              <a:t>Search </a:t>
            </a:r>
            <a:r>
              <a:rPr lang="en-US" sz="1400" dirty="0" err="1">
                <a:solidFill>
                  <a:srgbClr val="202020"/>
                </a:solidFill>
                <a:latin typeface="Tahoma" charset="0"/>
                <a:ea typeface="Tahoma" charset="0"/>
                <a:cs typeface="Tahoma" charset="0"/>
                <a:sym typeface="Wingdings 3" charset="2"/>
              </a:rPr>
              <a:t></a:t>
            </a:r>
            <a:r>
              <a:rPr lang="en-US" sz="1400" dirty="0">
                <a:solidFill>
                  <a:srgbClr val="202020"/>
                </a:solidFill>
                <a:latin typeface="Tahoma" charset="0"/>
                <a:ea typeface="Tahoma" charset="0"/>
                <a:cs typeface="Tahoma" charset="0"/>
              </a:rPr>
              <a:t> Web Application Technology </a:t>
            </a:r>
            <a:r>
              <a:rPr lang="en-US" sz="1400" dirty="0" err="1">
                <a:solidFill>
                  <a:srgbClr val="202020"/>
                </a:solidFill>
                <a:latin typeface="Tahoma" charset="0"/>
                <a:ea typeface="Tahoma" charset="0"/>
                <a:cs typeface="Tahoma" charset="0"/>
                <a:sym typeface="Wingdings 3" charset="2"/>
              </a:rPr>
              <a:t></a:t>
            </a:r>
            <a:r>
              <a:rPr lang="en-US" sz="1400" dirty="0">
                <a:solidFill>
                  <a:srgbClr val="202020"/>
                </a:solidFill>
                <a:latin typeface="Tahoma" charset="0"/>
                <a:ea typeface="Tahoma" charset="0"/>
                <a:cs typeface="Tahoma" charset="0"/>
                <a:sym typeface="Wingdings 3" charset="2"/>
              </a:rPr>
              <a:t> Big </a:t>
            </a:r>
            <a:r>
              <a:rPr lang="en-US" sz="1400" dirty="0" smtClean="0">
                <a:solidFill>
                  <a:srgbClr val="202020"/>
                </a:solidFill>
                <a:latin typeface="Tahoma" charset="0"/>
                <a:ea typeface="Tahoma" charset="0"/>
                <a:cs typeface="Tahoma" charset="0"/>
                <a:sym typeface="Wingdings 3" charset="2"/>
              </a:rPr>
              <a:t>Data</a:t>
            </a:r>
            <a:endParaRPr lang="en-US" sz="1400" dirty="0">
              <a:solidFill>
                <a:srgbClr val="FF000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904875" y="3402235"/>
            <a:ext cx="1701800" cy="457200"/>
          </a:xfrm>
          <a:prstGeom prst="homePlate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Tahoma" pitchFamily="34" charset="0"/>
                <a:cs typeface="Tahoma" pitchFamily="34" charset="0"/>
              </a:rPr>
              <a:t>Product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66950" y="3973513"/>
            <a:ext cx="64770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/>
          <a:p>
            <a:pPr marL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+mn-ea"/>
                <a:cs typeface="Tahoma" pitchFamily="34" charset="0"/>
              </a:rPr>
              <a:t>Financial Services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+mn-ea"/>
                <a:cs typeface="Tahoma" pitchFamily="34" charset="0"/>
                <a:sym typeface="Wingdings 3"/>
              </a:rPr>
              <a:t>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+mn-ea"/>
                <a:cs typeface="Tahoma" pitchFamily="34" charset="0"/>
              </a:rPr>
              <a:t> Government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+mn-ea"/>
                <a:cs typeface="Tahoma" pitchFamily="34" charset="0"/>
                <a:sym typeface="Wingdings 3"/>
              </a:rPr>
              <a:t>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+mn-ea"/>
                <a:cs typeface="Tahoma" pitchFamily="34" charset="0"/>
              </a:rPr>
              <a:t> Information &amp; Media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+mn-ea"/>
                <a:cs typeface="Tahoma" pitchFamily="34" charset="0"/>
                <a:sym typeface="Wingdings 3"/>
              </a:rPr>
              <a:t>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+mn-ea"/>
                <a:cs typeface="Tahoma" pitchFamily="34" charset="0"/>
              </a:rPr>
              <a:t> Healthcare</a:t>
            </a:r>
          </a:p>
        </p:txBody>
      </p:sp>
      <p:sp>
        <p:nvSpPr>
          <p:cNvPr id="8" name="Pentagon 7"/>
          <p:cNvSpPr/>
          <p:nvPr/>
        </p:nvSpPr>
        <p:spPr>
          <a:xfrm>
            <a:off x="904875" y="3973280"/>
            <a:ext cx="1701800" cy="457200"/>
          </a:xfrm>
          <a:prstGeom prst="homePlat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Markets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66950" y="4545013"/>
            <a:ext cx="647700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/>
          <a:lstStyle/>
          <a:p>
            <a:pPr marL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+mn-ea"/>
                <a:cs typeface="Tahoma" pitchFamily="34" charset="0"/>
              </a:rPr>
              <a:t>275+</a:t>
            </a:r>
            <a:endParaRPr lang="en-US" sz="1400" dirty="0">
              <a:solidFill>
                <a:schemeClr val="tx1">
                  <a:lumMod val="50000"/>
                </a:schemeClr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904875" y="4544325"/>
            <a:ext cx="1701800" cy="457200"/>
          </a:xfrm>
          <a:prstGeom prst="homePlate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Tahoma" pitchFamily="34" charset="0"/>
                <a:cs typeface="Tahoma" pitchFamily="34" charset="0"/>
              </a:rPr>
              <a:t>Customers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66950" y="5114925"/>
            <a:ext cx="64770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prstTxWarp prst="textNoShape">
              <a:avLst/>
            </a:prstTxWarp>
          </a:bodyPr>
          <a:lstStyle/>
          <a:p>
            <a:pPr marL="342900"/>
            <a:r>
              <a:rPr lang="en-US" sz="1400" dirty="0" smtClean="0">
                <a:solidFill>
                  <a:srgbClr val="202020"/>
                </a:solidFill>
                <a:latin typeface="Tahoma" charset="0"/>
                <a:ea typeface="Tahoma" charset="0"/>
                <a:cs typeface="Tahoma" charset="0"/>
              </a:rPr>
              <a:t>260+ today </a:t>
            </a:r>
            <a:r>
              <a:rPr lang="en-US" sz="1400" dirty="0" err="1">
                <a:solidFill>
                  <a:srgbClr val="202020"/>
                </a:solidFill>
                <a:latin typeface="Tahoma" charset="0"/>
                <a:ea typeface="Tahoma" charset="0"/>
                <a:cs typeface="Tahoma" charset="0"/>
                <a:sym typeface="Wingdings 3" charset="2"/>
              </a:rPr>
              <a:t></a:t>
            </a:r>
            <a:r>
              <a:rPr lang="en-US" sz="1400" dirty="0">
                <a:solidFill>
                  <a:srgbClr val="202020"/>
                </a:solidFill>
                <a:latin typeface="Tahoma" charset="0"/>
                <a:ea typeface="Tahoma" charset="0"/>
                <a:cs typeface="Tahoma" charset="0"/>
                <a:sym typeface="Wingdings 3" charset="2"/>
              </a:rPr>
              <a:t> </a:t>
            </a:r>
            <a:r>
              <a:rPr lang="en-US" sz="1400" dirty="0">
                <a:solidFill>
                  <a:srgbClr val="202020"/>
                </a:solidFill>
                <a:latin typeface="Tahoma" charset="0"/>
                <a:ea typeface="Tahoma" charset="0"/>
                <a:cs typeface="Tahoma" charset="0"/>
              </a:rPr>
              <a:t>hiring 100 – 150 in </a:t>
            </a:r>
            <a:r>
              <a:rPr lang="en-US" sz="1400" dirty="0" smtClean="0">
                <a:solidFill>
                  <a:srgbClr val="202020"/>
                </a:solidFill>
                <a:latin typeface="Tahoma" charset="0"/>
                <a:ea typeface="Tahoma" charset="0"/>
                <a:cs typeface="Tahoma" charset="0"/>
              </a:rPr>
              <a:t>2012</a:t>
            </a:r>
            <a:endParaRPr lang="en-US" sz="1400" dirty="0">
              <a:solidFill>
                <a:srgbClr val="20202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904875" y="5115370"/>
            <a:ext cx="1701800" cy="457200"/>
          </a:xfrm>
          <a:prstGeom prst="homePlat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Employees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905750" cy="792162"/>
          </a:xfrm>
        </p:spPr>
        <p:txBody>
          <a:bodyPr/>
          <a:lstStyle/>
          <a:p>
            <a:r>
              <a:rPr lang="en-US">
                <a:solidFill>
                  <a:srgbClr val="202020"/>
                </a:solidFill>
                <a:latin typeface="Tahoma" charset="0"/>
                <a:ea typeface="Tahoma" charset="0"/>
                <a:cs typeface="Tahoma" charset="0"/>
              </a:rPr>
              <a:t>MarkLogic Financials and Headcount</a:t>
            </a:r>
          </a:p>
        </p:txBody>
      </p:sp>
      <p:pic>
        <p:nvPicPr>
          <p:cNvPr id="3" name="Picture 2" descr="Hiring vs Growth Table.jpg"/>
          <p:cNvPicPr>
            <a:picLocks noChangeAspect="1"/>
          </p:cNvPicPr>
          <p:nvPr/>
        </p:nvPicPr>
        <p:blipFill>
          <a:blip r:embed="rId3" cstate="print"/>
          <a:srcRect l="943" t="1352" r="5854" b="2275"/>
          <a:stretch>
            <a:fillRect/>
          </a:stretch>
        </p:blipFill>
        <p:spPr>
          <a:xfrm>
            <a:off x="663892" y="1943100"/>
            <a:ext cx="7911465" cy="3848100"/>
          </a:xfrm>
          <a:prstGeom prst="round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792162"/>
          </a:xfrm>
        </p:spPr>
        <p:txBody>
          <a:bodyPr/>
          <a:lstStyle/>
          <a:p>
            <a:r>
              <a:rPr lang="en-US" dirty="0" smtClean="0"/>
              <a:t>You Have a Big Data Problem When</a:t>
            </a:r>
            <a:endParaRPr lang="en-US" dirty="0"/>
          </a:p>
        </p:txBody>
      </p:sp>
      <p:sp>
        <p:nvSpPr>
          <p:cNvPr id="9" name="Round Same Side Corner Rectangle 8"/>
          <p:cNvSpPr/>
          <p:nvPr/>
        </p:nvSpPr>
        <p:spPr>
          <a:xfrm rot="16200000">
            <a:off x="935834" y="1874045"/>
            <a:ext cx="433390" cy="476250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 Same Side Corner Rectangle 10"/>
          <p:cNvSpPr/>
          <p:nvPr/>
        </p:nvSpPr>
        <p:spPr>
          <a:xfrm rot="5400000" flipH="1">
            <a:off x="4860138" y="-1516859"/>
            <a:ext cx="433390" cy="7258058"/>
          </a:xfrm>
          <a:prstGeom prst="round2SameRect">
            <a:avLst>
              <a:gd name="adj1" fmla="val 16667"/>
              <a:gd name="adj2" fmla="val 0"/>
            </a:avLst>
          </a:prstGeom>
          <a:gradFill flip="none" rotWithShape="1">
            <a:gsLst>
              <a:gs pos="25000">
                <a:schemeClr val="accent1"/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marL="114300"/>
            <a:r>
              <a:rPr lang="en-US" sz="2000" dirty="0" smtClean="0">
                <a:solidFill>
                  <a:schemeClr val="tx1"/>
                </a:solidFill>
              </a:rPr>
              <a:t>It is cost prohibitive to analyze all valuable data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Documents and Settings\User\Local Settings\Temporary Internet Files\Content.IE5\UZ3KG4ID\MC900441310[1]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23925" y="1912145"/>
            <a:ext cx="400050" cy="400050"/>
          </a:xfrm>
          <a:prstGeom prst="rect">
            <a:avLst/>
          </a:prstGeom>
          <a:noFill/>
        </p:spPr>
      </p:pic>
      <p:sp>
        <p:nvSpPr>
          <p:cNvPr id="12" name="Round Same Side Corner Rectangle 11"/>
          <p:cNvSpPr/>
          <p:nvPr/>
        </p:nvSpPr>
        <p:spPr>
          <a:xfrm rot="16200000">
            <a:off x="935830" y="2445545"/>
            <a:ext cx="433390" cy="476250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Same Side Corner Rectangle 12"/>
          <p:cNvSpPr/>
          <p:nvPr/>
        </p:nvSpPr>
        <p:spPr>
          <a:xfrm rot="5400000" flipH="1">
            <a:off x="4860134" y="-945359"/>
            <a:ext cx="433390" cy="7258058"/>
          </a:xfrm>
          <a:prstGeom prst="round2SameRect">
            <a:avLst>
              <a:gd name="adj1" fmla="val 16667"/>
              <a:gd name="adj2" fmla="val 0"/>
            </a:avLst>
          </a:prstGeom>
          <a:gradFill flip="none" rotWithShape="1">
            <a:gsLst>
              <a:gs pos="25000">
                <a:schemeClr val="accent1"/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marL="114300"/>
            <a:r>
              <a:rPr lang="en-US" sz="2000" dirty="0" smtClean="0">
                <a:solidFill>
                  <a:schemeClr val="tx1"/>
                </a:solidFill>
              </a:rPr>
              <a:t>You are duplicating data for different system needs</a:t>
            </a:r>
          </a:p>
        </p:txBody>
      </p:sp>
      <p:pic>
        <p:nvPicPr>
          <p:cNvPr id="14" name="Picture 2" descr="C:\Documents and Settings\User\Local Settings\Temporary Internet Files\Content.IE5\UZ3KG4ID\MC900441310[1]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23921" y="2466975"/>
            <a:ext cx="400050" cy="400050"/>
          </a:xfrm>
          <a:prstGeom prst="rect">
            <a:avLst/>
          </a:prstGeom>
          <a:noFill/>
        </p:spPr>
      </p:pic>
      <p:sp>
        <p:nvSpPr>
          <p:cNvPr id="15" name="Round Same Side Corner Rectangle 14"/>
          <p:cNvSpPr/>
          <p:nvPr/>
        </p:nvSpPr>
        <p:spPr>
          <a:xfrm rot="16200000">
            <a:off x="935826" y="3017045"/>
            <a:ext cx="433390" cy="476250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 Same Side Corner Rectangle 15"/>
          <p:cNvSpPr/>
          <p:nvPr/>
        </p:nvSpPr>
        <p:spPr>
          <a:xfrm rot="5400000" flipH="1">
            <a:off x="4860130" y="-373859"/>
            <a:ext cx="433390" cy="7258058"/>
          </a:xfrm>
          <a:prstGeom prst="round2SameRect">
            <a:avLst>
              <a:gd name="adj1" fmla="val 16667"/>
              <a:gd name="adj2" fmla="val 0"/>
            </a:avLst>
          </a:prstGeom>
          <a:gradFill flip="none" rotWithShape="1">
            <a:gsLst>
              <a:gs pos="25000">
                <a:schemeClr val="accent1"/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marL="114300"/>
            <a:r>
              <a:rPr lang="en-US" sz="2000" dirty="0" smtClean="0">
                <a:solidFill>
                  <a:schemeClr val="tx1"/>
                </a:solidFill>
              </a:rPr>
              <a:t>It takes more than two days to get new data in the system</a:t>
            </a:r>
          </a:p>
        </p:txBody>
      </p:sp>
      <p:pic>
        <p:nvPicPr>
          <p:cNvPr id="17" name="Picture 2" descr="C:\Documents and Settings\User\Local Settings\Temporary Internet Files\Content.IE5\UZ3KG4ID\MC900441310[1]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23917" y="3055145"/>
            <a:ext cx="400050" cy="400050"/>
          </a:xfrm>
          <a:prstGeom prst="rect">
            <a:avLst/>
          </a:prstGeom>
          <a:noFill/>
        </p:spPr>
      </p:pic>
      <p:sp>
        <p:nvSpPr>
          <p:cNvPr id="18" name="Round Same Side Corner Rectangle 17"/>
          <p:cNvSpPr/>
          <p:nvPr/>
        </p:nvSpPr>
        <p:spPr>
          <a:xfrm rot="16200000">
            <a:off x="935822" y="3588545"/>
            <a:ext cx="433390" cy="476250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 Same Side Corner Rectangle 18"/>
          <p:cNvSpPr/>
          <p:nvPr/>
        </p:nvSpPr>
        <p:spPr>
          <a:xfrm rot="5400000" flipH="1">
            <a:off x="4860126" y="197641"/>
            <a:ext cx="433390" cy="7258058"/>
          </a:xfrm>
          <a:prstGeom prst="round2SameRect">
            <a:avLst>
              <a:gd name="adj1" fmla="val 16667"/>
              <a:gd name="adj2" fmla="val 0"/>
            </a:avLst>
          </a:prstGeom>
          <a:gradFill flip="none" rotWithShape="1">
            <a:gsLst>
              <a:gs pos="25000">
                <a:schemeClr val="accent1"/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marL="114300"/>
            <a:r>
              <a:rPr lang="en-US" sz="2000" dirty="0" smtClean="0">
                <a:solidFill>
                  <a:schemeClr val="tx1"/>
                </a:solidFill>
              </a:rPr>
              <a:t>Adding functionality takes more than two weeks</a:t>
            </a:r>
          </a:p>
        </p:txBody>
      </p:sp>
      <p:pic>
        <p:nvPicPr>
          <p:cNvPr id="20" name="Picture 2" descr="C:\Documents and Settings\User\Local Settings\Temporary Internet Files\Content.IE5\UZ3KG4ID\MC900441310[1]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23913" y="3626645"/>
            <a:ext cx="400050" cy="400050"/>
          </a:xfrm>
          <a:prstGeom prst="rect">
            <a:avLst/>
          </a:prstGeom>
          <a:noFill/>
        </p:spPr>
      </p:pic>
      <p:sp>
        <p:nvSpPr>
          <p:cNvPr id="21" name="Round Same Side Corner Rectangle 20"/>
          <p:cNvSpPr/>
          <p:nvPr/>
        </p:nvSpPr>
        <p:spPr>
          <a:xfrm rot="16200000">
            <a:off x="935818" y="4160046"/>
            <a:ext cx="433390" cy="476250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 Same Side Corner Rectangle 21"/>
          <p:cNvSpPr/>
          <p:nvPr/>
        </p:nvSpPr>
        <p:spPr>
          <a:xfrm rot="5400000" flipH="1">
            <a:off x="4860122" y="769142"/>
            <a:ext cx="433390" cy="7258058"/>
          </a:xfrm>
          <a:prstGeom prst="round2SameRect">
            <a:avLst>
              <a:gd name="adj1" fmla="val 16667"/>
              <a:gd name="adj2" fmla="val 0"/>
            </a:avLst>
          </a:prstGeom>
          <a:gradFill flip="none" rotWithShape="1">
            <a:gsLst>
              <a:gs pos="25000">
                <a:schemeClr val="accent1"/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marL="114300"/>
            <a:r>
              <a:rPr lang="en-US" sz="2000" dirty="0" smtClean="0">
                <a:solidFill>
                  <a:schemeClr val="tx1"/>
                </a:solidFill>
              </a:rPr>
              <a:t>The lineage of reference data is uncertain</a:t>
            </a:r>
          </a:p>
        </p:txBody>
      </p:sp>
      <p:pic>
        <p:nvPicPr>
          <p:cNvPr id="23" name="Picture 2" descr="C:\Documents and Settings\User\Local Settings\Temporary Internet Files\Content.IE5\UZ3KG4ID\MC900441310[1]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23909" y="4198146"/>
            <a:ext cx="400050" cy="400050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809625" y="1371600"/>
            <a:ext cx="1015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Signs: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952500" y="4878407"/>
            <a:ext cx="7753350" cy="924082"/>
          </a:xfrm>
          <a:prstGeom prst="roundRect">
            <a:avLst/>
          </a:prstGeom>
          <a:solidFill>
            <a:schemeClr val="tx2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Total cost of ownership becomes unmanageable </a:t>
            </a:r>
            <a:br>
              <a:rPr lang="en-US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with </a:t>
            </a:r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complexity </a:t>
            </a: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and </a:t>
            </a:r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scale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allstre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45870"/>
            <a:ext cx="9144000" cy="493776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Financial Firms </a:t>
            </a:r>
            <a:endParaRPr lang="en-US" sz="3600" dirty="0"/>
          </a:p>
        </p:txBody>
      </p:sp>
      <p:sp>
        <p:nvSpPr>
          <p:cNvPr id="11" name="Rounded Rectangle 10"/>
          <p:cNvSpPr/>
          <p:nvPr/>
        </p:nvSpPr>
        <p:spPr>
          <a:xfrm>
            <a:off x="914400" y="2096185"/>
            <a:ext cx="4837176" cy="1055608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What is my </a:t>
            </a:r>
            <a:r>
              <a:rPr lang="en-US" sz="2800" b="1" dirty="0" smtClean="0">
                <a:solidFill>
                  <a:schemeClr val="accent1"/>
                </a:solidFill>
              </a:rPr>
              <a:t>exposure</a:t>
            </a:r>
            <a:r>
              <a:rPr lang="en-US" sz="2400" dirty="0" smtClean="0"/>
              <a:t> to the next </a:t>
            </a:r>
            <a:r>
              <a:rPr lang="en-US" sz="2800" b="1" dirty="0" smtClean="0">
                <a:solidFill>
                  <a:schemeClr val="accent1"/>
                </a:solidFill>
              </a:rPr>
              <a:t>Lehman’s?</a:t>
            </a:r>
            <a:endParaRPr lang="en-US" sz="2400" b="1" dirty="0" smtClean="0">
              <a:solidFill>
                <a:schemeClr val="accent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14400" y="3239539"/>
            <a:ext cx="4837176" cy="1055608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Is something </a:t>
            </a:r>
            <a:r>
              <a:rPr lang="en-US" sz="2800" b="1" dirty="0" smtClean="0">
                <a:solidFill>
                  <a:schemeClr val="accent1"/>
                </a:solidFill>
              </a:rPr>
              <a:t>happening </a:t>
            </a:r>
            <a:r>
              <a:rPr lang="en-US" sz="2400" dirty="0" smtClean="0"/>
              <a:t>that violates </a:t>
            </a:r>
            <a:r>
              <a:rPr lang="en-US" sz="2800" b="1" dirty="0" smtClean="0">
                <a:solidFill>
                  <a:schemeClr val="accent1"/>
                </a:solidFill>
              </a:rPr>
              <a:t>my model?</a:t>
            </a:r>
            <a:endParaRPr lang="en-US" sz="2400" b="1" dirty="0" smtClean="0">
              <a:solidFill>
                <a:schemeClr val="accent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14399" y="4428049"/>
            <a:ext cx="4837176" cy="1396127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Is my communication </a:t>
            </a:r>
            <a:r>
              <a:rPr lang="en-US" sz="2800" b="1" dirty="0" smtClean="0">
                <a:solidFill>
                  <a:schemeClr val="accent1"/>
                </a:solidFill>
              </a:rPr>
              <a:t>consistent</a:t>
            </a:r>
            <a:r>
              <a:rPr lang="en-US" sz="2400" dirty="0" smtClean="0"/>
              <a:t> with </a:t>
            </a:r>
            <a:r>
              <a:rPr lang="en-US" sz="2800" b="1" dirty="0" smtClean="0">
                <a:solidFill>
                  <a:schemeClr val="accent1"/>
                </a:solidFill>
              </a:rPr>
              <a:t>regulatory</a:t>
            </a:r>
            <a:r>
              <a:rPr lang="en-US" sz="2400" dirty="0" smtClean="0"/>
              <a:t> guidelines?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oldi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34581"/>
            <a:ext cx="9144000" cy="4937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Public Sector</a:t>
            </a:r>
            <a:endParaRPr lang="en-US" sz="3600" dirty="0"/>
          </a:p>
        </p:txBody>
      </p:sp>
      <p:sp>
        <p:nvSpPr>
          <p:cNvPr id="7" name="Rounded Rectangle 6"/>
          <p:cNvSpPr/>
          <p:nvPr/>
        </p:nvSpPr>
        <p:spPr>
          <a:xfrm>
            <a:off x="952500" y="2095500"/>
            <a:ext cx="4837176" cy="1055608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Which </a:t>
            </a:r>
            <a:r>
              <a:rPr lang="en-US" sz="2800" b="1" dirty="0" smtClean="0">
                <a:solidFill>
                  <a:schemeClr val="accent1"/>
                </a:solidFill>
              </a:rPr>
              <a:t>areas</a:t>
            </a:r>
            <a:r>
              <a:rPr lang="en-US" sz="2400" dirty="0" smtClean="0"/>
              <a:t> are most </a:t>
            </a:r>
            <a:r>
              <a:rPr lang="en-US" sz="2800" b="1" dirty="0" smtClean="0">
                <a:solidFill>
                  <a:schemeClr val="accent1"/>
                </a:solidFill>
              </a:rPr>
              <a:t>volatile</a:t>
            </a:r>
            <a:r>
              <a:rPr lang="en-US" sz="2400" dirty="0" smtClean="0"/>
              <a:t> here</a:t>
            </a:r>
            <a:r>
              <a:rPr lang="en-US" sz="2800" b="1" dirty="0" smtClean="0">
                <a:solidFill>
                  <a:schemeClr val="accent1"/>
                </a:solidFill>
              </a:rPr>
              <a:t>?</a:t>
            </a:r>
            <a:endParaRPr lang="en-US" sz="2400" b="1" dirty="0" smtClean="0">
              <a:solidFill>
                <a:schemeClr val="accent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52500" y="3337635"/>
            <a:ext cx="4837176" cy="1055608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Who</a:t>
            </a:r>
            <a:r>
              <a:rPr lang="en-US" sz="2400" dirty="0" smtClean="0"/>
              <a:t> is in this suspect’s </a:t>
            </a:r>
            <a:r>
              <a:rPr lang="en-US" sz="2800" b="1" dirty="0" smtClean="0">
                <a:solidFill>
                  <a:schemeClr val="accent1"/>
                </a:solidFill>
              </a:rPr>
              <a:t>network?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52500" y="4579770"/>
            <a:ext cx="4837176" cy="1055608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What</a:t>
            </a:r>
            <a:r>
              <a:rPr lang="en-US" sz="2400" dirty="0" smtClean="0"/>
              <a:t> are our enemies </a:t>
            </a:r>
            <a:r>
              <a:rPr lang="en-US" sz="2800" b="1" dirty="0" smtClean="0">
                <a:solidFill>
                  <a:schemeClr val="accent1"/>
                </a:solidFill>
              </a:rPr>
              <a:t>planning?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mv="urn:schemas-microsoft-com:mac:vml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bl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55395"/>
            <a:ext cx="9144000" cy="493776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Publishing</a:t>
            </a:r>
            <a:endParaRPr lang="en-US" sz="3600" dirty="0"/>
          </a:p>
        </p:txBody>
      </p:sp>
      <p:sp>
        <p:nvSpPr>
          <p:cNvPr id="9" name="Rounded Rectangle 8"/>
          <p:cNvSpPr/>
          <p:nvPr/>
        </p:nvSpPr>
        <p:spPr>
          <a:xfrm>
            <a:off x="914400" y="2099710"/>
            <a:ext cx="4837176" cy="1055608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Who</a:t>
            </a:r>
            <a:r>
              <a:rPr lang="en-US" sz="2400" dirty="0" smtClean="0"/>
              <a:t> is collaborating in </a:t>
            </a:r>
            <a:r>
              <a:rPr lang="en-US" sz="2800" b="1" dirty="0" smtClean="0">
                <a:solidFill>
                  <a:schemeClr val="accent1"/>
                </a:solidFill>
              </a:rPr>
              <a:t>my field?</a:t>
            </a:r>
            <a:endParaRPr lang="en-US" sz="2400" b="1" dirty="0" smtClean="0">
              <a:solidFill>
                <a:schemeClr val="accent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14400" y="3319267"/>
            <a:ext cx="4837176" cy="1055608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How does </a:t>
            </a:r>
            <a:r>
              <a:rPr lang="en-US" sz="2800" b="1" dirty="0" smtClean="0">
                <a:solidFill>
                  <a:schemeClr val="accent1"/>
                </a:solidFill>
              </a:rPr>
              <a:t>Dodd Frank </a:t>
            </a:r>
            <a:r>
              <a:rPr lang="en-US" sz="2400" dirty="0" smtClean="0"/>
              <a:t>impact prior </a:t>
            </a:r>
            <a:r>
              <a:rPr lang="en-US" sz="2800" b="1" dirty="0" smtClean="0">
                <a:solidFill>
                  <a:schemeClr val="accent1"/>
                </a:solidFill>
              </a:rPr>
              <a:t>legislation?</a:t>
            </a:r>
            <a:endParaRPr lang="en-US" sz="2400" b="1" dirty="0" smtClean="0">
              <a:solidFill>
                <a:schemeClr val="accent1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812" y="4802802"/>
            <a:ext cx="2346645" cy="68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 descr="logo_tree"/>
          <p:cNvPicPr>
            <a:picLocks noChangeAspect="1" noChangeArrowheads="1"/>
          </p:cNvPicPr>
          <p:nvPr/>
        </p:nvPicPr>
        <p:blipFill>
          <a:blip r:embed="rId5" cstate="print"/>
          <a:srcRect l="17978" t="5882" r="23596"/>
          <a:stretch>
            <a:fillRect/>
          </a:stretch>
        </p:blipFill>
        <p:spPr bwMode="auto">
          <a:xfrm>
            <a:off x="6093481" y="1808751"/>
            <a:ext cx="1080976" cy="1181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38311" y="3401597"/>
            <a:ext cx="1196590" cy="893107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915600" y="4454337"/>
            <a:ext cx="4837176" cy="1464231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What is the legal </a:t>
            </a:r>
            <a:r>
              <a:rPr lang="en-US" sz="2800" b="1" dirty="0" smtClean="0">
                <a:solidFill>
                  <a:schemeClr val="accent1"/>
                </a:solidFill>
              </a:rPr>
              <a:t>precedent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for sovereign nation </a:t>
            </a:r>
            <a:br>
              <a:rPr lang="en-US" sz="2400" dirty="0" smtClean="0"/>
            </a:br>
            <a:r>
              <a:rPr lang="en-US" sz="2800" b="1" dirty="0" smtClean="0">
                <a:solidFill>
                  <a:schemeClr val="accent1"/>
                </a:solidFill>
              </a:rPr>
              <a:t>defaults?</a:t>
            </a:r>
            <a:endParaRPr lang="en-US" sz="2400" b="1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mv="urn:schemas-microsoft-com:mac:vml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MarkLogic?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54481" y="1337616"/>
            <a:ext cx="7465430" cy="757883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/>
          <a:p>
            <a:pPr marL="0" indent="0"/>
            <a:r>
              <a:rPr lang="en-US" sz="2400" dirty="0" smtClean="0"/>
              <a:t>Next Generation database designed for </a:t>
            </a:r>
            <a:br>
              <a:rPr lang="en-US" sz="2400" dirty="0" smtClean="0"/>
            </a:br>
            <a:r>
              <a:rPr lang="en-US" sz="2400" dirty="0" smtClean="0"/>
              <a:t>21st century data management challenges</a:t>
            </a:r>
          </a:p>
        </p:txBody>
      </p:sp>
      <p:sp>
        <p:nvSpPr>
          <p:cNvPr id="9" name="Round Same Side Corner Rectangle 8"/>
          <p:cNvSpPr/>
          <p:nvPr/>
        </p:nvSpPr>
        <p:spPr>
          <a:xfrm>
            <a:off x="952500" y="2286000"/>
            <a:ext cx="1874520" cy="548640"/>
          </a:xfrm>
          <a:prstGeom prst="round2Same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Flexible Data Model</a:t>
            </a:r>
          </a:p>
        </p:txBody>
      </p:sp>
      <p:sp>
        <p:nvSpPr>
          <p:cNvPr id="13" name="Round Same Side Corner Rectangle 12"/>
          <p:cNvSpPr/>
          <p:nvPr/>
        </p:nvSpPr>
        <p:spPr>
          <a:xfrm>
            <a:off x="2911475" y="2286000"/>
            <a:ext cx="1874520" cy="548640"/>
          </a:xfrm>
          <a:prstGeom prst="round2Same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Massive Scalability</a:t>
            </a:r>
          </a:p>
        </p:txBody>
      </p:sp>
      <p:sp>
        <p:nvSpPr>
          <p:cNvPr id="14" name="Round Same Side Corner Rectangle 13"/>
          <p:cNvSpPr/>
          <p:nvPr/>
        </p:nvSpPr>
        <p:spPr>
          <a:xfrm>
            <a:off x="4870450" y="2286000"/>
            <a:ext cx="1874520" cy="548640"/>
          </a:xfrm>
          <a:prstGeom prst="round2Same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Modern </a:t>
            </a:r>
            <a:br>
              <a:rPr lang="en-US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en-US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Indexing</a:t>
            </a:r>
          </a:p>
        </p:txBody>
      </p:sp>
      <p:sp>
        <p:nvSpPr>
          <p:cNvPr id="15" name="Round Same Side Corner Rectangle 14"/>
          <p:cNvSpPr/>
          <p:nvPr/>
        </p:nvSpPr>
        <p:spPr>
          <a:xfrm>
            <a:off x="6829425" y="2286000"/>
            <a:ext cx="1874520" cy="548640"/>
          </a:xfrm>
          <a:prstGeom prst="round2Same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Enterprise </a:t>
            </a:r>
            <a:br>
              <a:rPr lang="en-US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en-US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Grade</a:t>
            </a:r>
          </a:p>
        </p:txBody>
      </p:sp>
      <p:sp>
        <p:nvSpPr>
          <p:cNvPr id="16" name="Round Same Side Corner Rectangle 15"/>
          <p:cNvSpPr/>
          <p:nvPr/>
        </p:nvSpPr>
        <p:spPr>
          <a:xfrm flipV="1">
            <a:off x="952500" y="2895599"/>
            <a:ext cx="1874520" cy="3095625"/>
          </a:xfrm>
          <a:prstGeom prst="round2Same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952500" y="2903538"/>
            <a:ext cx="1828800" cy="2916238"/>
          </a:xfrm>
        </p:spPr>
        <p:txBody>
          <a:bodyPr/>
          <a:lstStyle/>
          <a:p>
            <a:r>
              <a:rPr lang="en-US" sz="1600" dirty="0" smtClean="0"/>
              <a:t>Load data as-is</a:t>
            </a:r>
          </a:p>
          <a:p>
            <a:r>
              <a:rPr lang="en-US" sz="1600" dirty="0" smtClean="0"/>
              <a:t>Store one, none, or many schemas</a:t>
            </a:r>
          </a:p>
          <a:p>
            <a:r>
              <a:rPr lang="en-US" sz="1600" dirty="0" smtClean="0"/>
              <a:t>Progressively enhance data</a:t>
            </a:r>
          </a:p>
          <a:p>
            <a:r>
              <a:rPr lang="en-US" sz="1600" dirty="0" smtClean="0"/>
              <a:t>Support many systems from single database</a:t>
            </a:r>
          </a:p>
        </p:txBody>
      </p:sp>
      <p:sp>
        <p:nvSpPr>
          <p:cNvPr id="21" name="Round Same Side Corner Rectangle 20"/>
          <p:cNvSpPr/>
          <p:nvPr/>
        </p:nvSpPr>
        <p:spPr>
          <a:xfrm flipV="1">
            <a:off x="2911475" y="2895599"/>
            <a:ext cx="1874520" cy="3095625"/>
          </a:xfrm>
          <a:prstGeom prst="round2Same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Round Same Side Corner Rectangle 21"/>
          <p:cNvSpPr/>
          <p:nvPr/>
        </p:nvSpPr>
        <p:spPr>
          <a:xfrm flipV="1">
            <a:off x="4870450" y="2895599"/>
            <a:ext cx="1874520" cy="3095625"/>
          </a:xfrm>
          <a:prstGeom prst="round2Same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Round Same Side Corner Rectangle 22"/>
          <p:cNvSpPr/>
          <p:nvPr/>
        </p:nvSpPr>
        <p:spPr>
          <a:xfrm flipV="1">
            <a:off x="6829425" y="2895599"/>
            <a:ext cx="1874520" cy="3095625"/>
          </a:xfrm>
          <a:prstGeom prst="round2Same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867275" y="2903538"/>
            <a:ext cx="1828800" cy="2916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5425" marR="0" lvl="0" indent="-22542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Real time</a:t>
            </a:r>
          </a:p>
          <a:p>
            <a:pPr marL="225425" marR="0" lvl="0" indent="-22542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Inverted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indexes support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scalability</a:t>
            </a:r>
          </a:p>
          <a:p>
            <a:pPr marL="225425" marR="0" lvl="0" indent="-22542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Index </a:t>
            </a:r>
          </a:p>
          <a:p>
            <a:pPr marL="454025" lvl="1" indent="-225425">
              <a:spcBef>
                <a:spcPts val="6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Structure</a:t>
            </a:r>
          </a:p>
          <a:p>
            <a:pPr marL="454025" lvl="1" indent="-225425">
              <a:spcBef>
                <a:spcPts val="6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Metadata</a:t>
            </a:r>
          </a:p>
          <a:p>
            <a:pPr marL="454025" lvl="1" indent="-225425">
              <a:spcBef>
                <a:spcPts val="6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Full Text</a:t>
            </a:r>
          </a:p>
          <a:p>
            <a:pPr marL="454025" lvl="1" indent="-225425">
              <a:spcBef>
                <a:spcPts val="6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Geospatial</a:t>
            </a:r>
          </a:p>
          <a:p>
            <a:pPr marL="682625" lvl="1" indent="-225425">
              <a:spcBef>
                <a:spcPts val="600"/>
              </a:spcBef>
              <a:buClr>
                <a:schemeClr val="tx2"/>
              </a:buClr>
              <a:buSzPct val="100000"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905125" y="2903538"/>
            <a:ext cx="1828800" cy="2916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5425" marR="0" lvl="0" indent="-22542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Petabyte deployments</a:t>
            </a:r>
          </a:p>
          <a:p>
            <a:pPr marL="225425" marR="0" lvl="0" indent="-22542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en-US" sz="1600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Linear scaling</a:t>
            </a:r>
          </a:p>
          <a:p>
            <a:pPr marL="225425" marR="0" lvl="0" indent="-22542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Shared</a:t>
            </a:r>
            <a:r>
              <a:rPr kumimoji="0" lang="en-US" sz="1600" b="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nothing architecture</a:t>
            </a:r>
          </a:p>
          <a:p>
            <a:pPr marL="225425" marR="0" lvl="0" indent="-22542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en-US" sz="1600" baseline="0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Commodity</a:t>
            </a:r>
            <a:r>
              <a:rPr lang="en-US" sz="1600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Hardware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6829425" y="2903538"/>
            <a:ext cx="1828800" cy="2916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5425" marR="0" lvl="0" indent="-22542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Replication and disaster recovery</a:t>
            </a:r>
          </a:p>
          <a:p>
            <a:pPr marL="225425" marR="0" lvl="0" indent="-22542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Advanced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monitoring and management</a:t>
            </a:r>
          </a:p>
          <a:p>
            <a:pPr marL="225425" marR="0" lvl="0" indent="-22542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en-US" sz="1600" baseline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Tiered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Storage</a:t>
            </a:r>
          </a:p>
          <a:p>
            <a:pPr marL="225425" marR="0" lvl="0" indent="-22542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REST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Libraries</a:t>
            </a:r>
          </a:p>
          <a:p>
            <a:pPr marL="225425" marR="0" lvl="0" indent="-22542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en-US" sz="1600" baseline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Security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build="p"/>
      <p:bldP spid="21" grpId="0" animBg="1"/>
      <p:bldP spid="22" grpId="0" animBg="1"/>
      <p:bldP spid="23" grpId="0" animBg="1"/>
      <p:bldP spid="19" grpId="0"/>
      <p:bldP spid="18" grpId="0"/>
      <p:bldP spid="20" grpId="0"/>
    </p:bldLst>
  </p:timing>
</p:sld>
</file>

<file path=ppt/theme/theme1.xml><?xml version="1.0" encoding="utf-8"?>
<a:theme xmlns:a="http://schemas.openxmlformats.org/drawingml/2006/main" name="MarkLogic Template 2010">
  <a:themeElements>
    <a:clrScheme name="Custom Colors">
      <a:dk1>
        <a:srgbClr val="414141"/>
      </a:dk1>
      <a:lt1>
        <a:srgbClr val="FFFFFF"/>
      </a:lt1>
      <a:dk2>
        <a:srgbClr val="D92231"/>
      </a:dk2>
      <a:lt2>
        <a:srgbClr val="FFFFFF"/>
      </a:lt2>
      <a:accent1>
        <a:srgbClr val="A9B533"/>
      </a:accent1>
      <a:accent2>
        <a:srgbClr val="FDB813"/>
      </a:accent2>
      <a:accent3>
        <a:srgbClr val="008CCB"/>
      </a:accent3>
      <a:accent4>
        <a:srgbClr val="8A9B3C"/>
      </a:accent4>
      <a:accent5>
        <a:srgbClr val="EC7D1E"/>
      </a:accent5>
      <a:accent6>
        <a:srgbClr val="00649D"/>
      </a:accent6>
      <a:hlink>
        <a:srgbClr val="414141"/>
      </a:hlink>
      <a:folHlink>
        <a:srgbClr val="00427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Tahoma" pitchFamily="34" charset="0"/>
            <a:cs typeface="Tahom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MarkLogic Template 2010</Template>
  <TotalTime>57691</TotalTime>
  <Words>915</Words>
  <Application>Microsoft Office PowerPoint</Application>
  <PresentationFormat>On-screen Show (4:3)</PresentationFormat>
  <Paragraphs>211</Paragraphs>
  <Slides>29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MarkLogic Template 2010</vt:lpstr>
      <vt:lpstr>MarkLogic 5  MarkLogic 5 is a next generation database designed for Big Data applications to deliver better decisions faster. </vt:lpstr>
      <vt:lpstr>MarkLogic at a Glance</vt:lpstr>
      <vt:lpstr>How did MarkLogic get here?</vt:lpstr>
      <vt:lpstr>MarkLogic Financials and Headcount</vt:lpstr>
      <vt:lpstr>You Have a Big Data Problem When</vt:lpstr>
      <vt:lpstr>Financial Firms </vt:lpstr>
      <vt:lpstr>Public Sector</vt:lpstr>
      <vt:lpstr>Publishing</vt:lpstr>
      <vt:lpstr>Why MarkLogic?</vt:lpstr>
      <vt:lpstr>MarkLogic 5</vt:lpstr>
      <vt:lpstr>Confidence at Scale</vt:lpstr>
      <vt:lpstr>HA/DR Features of MarkLogic</vt:lpstr>
      <vt:lpstr>Enterprise Big Data</vt:lpstr>
      <vt:lpstr>Tiered Storage</vt:lpstr>
      <vt:lpstr>Monitoring and Management</vt:lpstr>
      <vt:lpstr>Plugin for Nagios</vt:lpstr>
      <vt:lpstr>Smart Plug-In for HPOM</vt:lpstr>
      <vt:lpstr>Dashboard: Requests</vt:lpstr>
      <vt:lpstr>Dashboard: Rates and Loads</vt:lpstr>
      <vt:lpstr>Dashboard: Disk Space</vt:lpstr>
      <vt:lpstr>Package Comparison</vt:lpstr>
      <vt:lpstr>Managing Complexity</vt:lpstr>
      <vt:lpstr>Rich Media Support</vt:lpstr>
      <vt:lpstr>Document Filters</vt:lpstr>
      <vt:lpstr>MarkLogic Connector for Hadoop</vt:lpstr>
      <vt:lpstr>MarkLogic Connector for Hadoop</vt:lpstr>
      <vt:lpstr>MarkLogic Express</vt:lpstr>
      <vt:lpstr>Slide 28</vt:lpstr>
      <vt:lpstr>Awards</vt:lpstr>
    </vt:vector>
  </TitlesOfParts>
  <Company>Mark Logic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MarkLogic 2010 Update</dc:title>
  <dc:creator>kchestnut</dc:creator>
  <cp:lastModifiedBy>Dominic Garcia</cp:lastModifiedBy>
  <cp:revision>432</cp:revision>
  <cp:lastPrinted>2011-10-17T21:10:04Z</cp:lastPrinted>
  <dcterms:created xsi:type="dcterms:W3CDTF">2011-10-24T22:23:19Z</dcterms:created>
  <dcterms:modified xsi:type="dcterms:W3CDTF">2011-10-28T22:30:44Z</dcterms:modified>
</cp:coreProperties>
</file>