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91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4" r:id="rId11"/>
    <p:sldId id="275" r:id="rId12"/>
    <p:sldId id="276" r:id="rId13"/>
    <p:sldId id="277" r:id="rId14"/>
    <p:sldId id="278" r:id="rId15"/>
    <p:sldId id="28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78201"/>
    <a:srgbClr val="669900"/>
    <a:srgbClr val="6666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0" autoAdjust="0"/>
    <p:restoredTop sz="94332" autoAdjust="0"/>
  </p:normalViewPr>
  <p:slideViewPr>
    <p:cSldViewPr snapToGrid="0" snapToObjects="1">
      <p:cViewPr>
        <p:scale>
          <a:sx n="100" d="100"/>
          <a:sy n="100" d="100"/>
        </p:scale>
        <p:origin x="-1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026141-67AE-5F47-84D2-C14EAB725392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CD921D-5325-3D43-925F-D6932A4E206F}">
      <dgm:prSet/>
      <dgm:spPr/>
      <dgm:t>
        <a:bodyPr/>
        <a:lstStyle/>
        <a:p>
          <a:pPr rtl="0"/>
          <a:r>
            <a:rPr lang="en-US" dirty="0" smtClean="0"/>
            <a:t>For Enterprises</a:t>
          </a:r>
          <a:endParaRPr lang="en-US" dirty="0"/>
        </a:p>
      </dgm:t>
    </dgm:pt>
    <dgm:pt modelId="{08534BC5-6A9E-3C48-AEC9-2880FEC623B0}" type="parTrans" cxnId="{61B8BA44-E4D9-A94E-BCD3-78AD9958BB0C}">
      <dgm:prSet/>
      <dgm:spPr/>
      <dgm:t>
        <a:bodyPr/>
        <a:lstStyle/>
        <a:p>
          <a:endParaRPr lang="en-US"/>
        </a:p>
      </dgm:t>
    </dgm:pt>
    <dgm:pt modelId="{9F085BBA-C4E0-E647-AC7A-A485EF8240E4}" type="sibTrans" cxnId="{61B8BA44-E4D9-A94E-BCD3-78AD9958BB0C}">
      <dgm:prSet/>
      <dgm:spPr/>
      <dgm:t>
        <a:bodyPr/>
        <a:lstStyle/>
        <a:p>
          <a:endParaRPr lang="en-US"/>
        </a:p>
      </dgm:t>
    </dgm:pt>
    <dgm:pt modelId="{59D011CF-1126-2941-93FA-19EFD0E06193}">
      <dgm:prSet custT="1"/>
      <dgm:spPr/>
      <dgm:t>
        <a:bodyPr/>
        <a:lstStyle/>
        <a:p>
          <a:pPr rtl="0"/>
          <a:r>
            <a:rPr lang="en-US" sz="1800" dirty="0" smtClean="0"/>
            <a:t>Make Apache Hadoop easier to consume</a:t>
          </a:r>
          <a:endParaRPr lang="en-US" sz="1800" dirty="0"/>
        </a:p>
      </dgm:t>
    </dgm:pt>
    <dgm:pt modelId="{2A6284BD-F55C-9148-9522-257B2C46D3BE}" type="parTrans" cxnId="{CEA061F8-FADC-EA48-A101-DCDDF44BD7DE}">
      <dgm:prSet/>
      <dgm:spPr/>
      <dgm:t>
        <a:bodyPr/>
        <a:lstStyle/>
        <a:p>
          <a:endParaRPr lang="en-US"/>
        </a:p>
      </dgm:t>
    </dgm:pt>
    <dgm:pt modelId="{501C21E5-7485-3C45-9DE9-EF6F55F752C6}" type="sibTrans" cxnId="{CEA061F8-FADC-EA48-A101-DCDDF44BD7DE}">
      <dgm:prSet/>
      <dgm:spPr/>
      <dgm:t>
        <a:bodyPr/>
        <a:lstStyle/>
        <a:p>
          <a:endParaRPr lang="en-US"/>
        </a:p>
      </dgm:t>
    </dgm:pt>
    <dgm:pt modelId="{319C1C69-781A-1D43-9B25-873C178C1E88}">
      <dgm:prSet custT="1"/>
      <dgm:spPr/>
      <dgm:t>
        <a:bodyPr/>
        <a:lstStyle/>
        <a:p>
          <a:pPr rtl="0"/>
          <a:r>
            <a:rPr lang="en-US" sz="1800" dirty="0" smtClean="0"/>
            <a:t>Extend to broader developer audience</a:t>
          </a:r>
          <a:endParaRPr lang="en-US" sz="1800" dirty="0"/>
        </a:p>
      </dgm:t>
    </dgm:pt>
    <dgm:pt modelId="{4FC329DE-EA40-5D41-B68C-4F9DD14A3FF7}" type="parTrans" cxnId="{2A8C99EF-938B-0D42-B7A4-A1F73AD98C06}">
      <dgm:prSet/>
      <dgm:spPr/>
      <dgm:t>
        <a:bodyPr/>
        <a:lstStyle/>
        <a:p>
          <a:endParaRPr lang="en-US"/>
        </a:p>
      </dgm:t>
    </dgm:pt>
    <dgm:pt modelId="{0043AC8E-76DA-5042-88B9-11EFEB41C5BF}" type="sibTrans" cxnId="{2A8C99EF-938B-0D42-B7A4-A1F73AD98C06}">
      <dgm:prSet/>
      <dgm:spPr/>
      <dgm:t>
        <a:bodyPr/>
        <a:lstStyle/>
        <a:p>
          <a:endParaRPr lang="en-US"/>
        </a:p>
      </dgm:t>
    </dgm:pt>
    <dgm:pt modelId="{E65BF079-5427-AC4E-AB75-916F9B25E520}">
      <dgm:prSet custT="1"/>
      <dgm:spPr/>
      <dgm:t>
        <a:bodyPr/>
        <a:lstStyle/>
        <a:p>
          <a:pPr rtl="0"/>
          <a:r>
            <a:rPr lang="en-US" sz="1800" dirty="0" smtClean="0"/>
            <a:t>Foster vibrant technology and services ecosystem</a:t>
          </a:r>
          <a:endParaRPr lang="en-US" sz="1800" dirty="0"/>
        </a:p>
      </dgm:t>
    </dgm:pt>
    <dgm:pt modelId="{6A1AE945-F210-3947-98E6-A69C18D62824}" type="parTrans" cxnId="{D4E571F1-EFFA-1B49-A2B3-76D262517344}">
      <dgm:prSet/>
      <dgm:spPr/>
      <dgm:t>
        <a:bodyPr/>
        <a:lstStyle/>
        <a:p>
          <a:endParaRPr lang="en-US"/>
        </a:p>
      </dgm:t>
    </dgm:pt>
    <dgm:pt modelId="{86953C9A-D229-6549-8572-6FC0EDCD5AF1}" type="sibTrans" cxnId="{D4E571F1-EFFA-1B49-A2B3-76D262517344}">
      <dgm:prSet/>
      <dgm:spPr/>
      <dgm:t>
        <a:bodyPr/>
        <a:lstStyle/>
        <a:p>
          <a:endParaRPr lang="en-US"/>
        </a:p>
      </dgm:t>
    </dgm:pt>
    <dgm:pt modelId="{8E7A696C-1383-284C-89D7-F33D7DC5295F}">
      <dgm:prSet/>
      <dgm:spPr/>
      <dgm:t>
        <a:bodyPr/>
        <a:lstStyle/>
        <a:p>
          <a:pPr rtl="0"/>
          <a:r>
            <a:rPr lang="en-US" dirty="0" smtClean="0"/>
            <a:t>For Vendors</a:t>
          </a:r>
          <a:endParaRPr lang="en-US" dirty="0"/>
        </a:p>
      </dgm:t>
    </dgm:pt>
    <dgm:pt modelId="{1420FCE4-CFD4-244D-9F7E-6B91E8B5B2A2}" type="parTrans" cxnId="{876D6269-ED0B-BE48-A6EA-A9A807EAEFF3}">
      <dgm:prSet/>
      <dgm:spPr/>
      <dgm:t>
        <a:bodyPr/>
        <a:lstStyle/>
        <a:p>
          <a:endParaRPr lang="en-US"/>
        </a:p>
      </dgm:t>
    </dgm:pt>
    <dgm:pt modelId="{054A22DD-1743-9346-8F8A-3F0F07021CAC}" type="sibTrans" cxnId="{876D6269-ED0B-BE48-A6EA-A9A807EAEFF3}">
      <dgm:prSet/>
      <dgm:spPr/>
      <dgm:t>
        <a:bodyPr/>
        <a:lstStyle/>
        <a:p>
          <a:endParaRPr lang="en-US"/>
        </a:p>
      </dgm:t>
    </dgm:pt>
    <dgm:pt modelId="{85D41653-B1E9-7D44-8F51-2092077F30F8}">
      <dgm:prSet custT="1"/>
      <dgm:spPr/>
      <dgm:t>
        <a:bodyPr/>
        <a:lstStyle/>
        <a:p>
          <a:pPr rtl="0"/>
          <a:r>
            <a:rPr lang="en-US" sz="1800" dirty="0" smtClean="0"/>
            <a:t>Create larger market for Apache Hadoop technology and services</a:t>
          </a:r>
          <a:endParaRPr lang="en-US" sz="1800" dirty="0"/>
        </a:p>
      </dgm:t>
    </dgm:pt>
    <dgm:pt modelId="{F9251E49-DEB6-4A4D-9CC3-4600EA11F374}" type="parTrans" cxnId="{F05C807A-5681-E84E-B0AB-A4A77EF22D77}">
      <dgm:prSet/>
      <dgm:spPr/>
      <dgm:t>
        <a:bodyPr/>
        <a:lstStyle/>
        <a:p>
          <a:endParaRPr lang="en-US"/>
        </a:p>
      </dgm:t>
    </dgm:pt>
    <dgm:pt modelId="{00979F54-C1D5-8D49-A8D1-444F8D939B4C}" type="sibTrans" cxnId="{F05C807A-5681-E84E-B0AB-A4A77EF22D77}">
      <dgm:prSet/>
      <dgm:spPr/>
      <dgm:t>
        <a:bodyPr/>
        <a:lstStyle/>
        <a:p>
          <a:endParaRPr lang="en-US"/>
        </a:p>
      </dgm:t>
    </dgm:pt>
    <dgm:pt modelId="{C6D6BE6C-F93E-6444-ABC9-4DDDEB850C59}">
      <dgm:prSet custT="1"/>
      <dgm:spPr/>
      <dgm:t>
        <a:bodyPr/>
        <a:lstStyle/>
        <a:p>
          <a:pPr rtl="0"/>
          <a:r>
            <a:rPr lang="en-US" sz="1800" dirty="0" smtClean="0"/>
            <a:t>Simplify process for supporting Hadoop</a:t>
          </a:r>
          <a:endParaRPr lang="en-US" sz="1800" dirty="0"/>
        </a:p>
      </dgm:t>
    </dgm:pt>
    <dgm:pt modelId="{91597C16-4C97-134D-BB51-DBF863889248}" type="parTrans" cxnId="{AACF8937-C3EE-7E4E-BBEC-1581BF07B0C7}">
      <dgm:prSet/>
      <dgm:spPr/>
      <dgm:t>
        <a:bodyPr/>
        <a:lstStyle/>
        <a:p>
          <a:endParaRPr lang="en-US"/>
        </a:p>
      </dgm:t>
    </dgm:pt>
    <dgm:pt modelId="{98F7D470-8711-2642-9F1C-DA7EC5DC971A}" type="sibTrans" cxnId="{AACF8937-C3EE-7E4E-BBEC-1581BF07B0C7}">
      <dgm:prSet/>
      <dgm:spPr/>
      <dgm:t>
        <a:bodyPr/>
        <a:lstStyle/>
        <a:p>
          <a:endParaRPr lang="en-US"/>
        </a:p>
      </dgm:t>
    </dgm:pt>
    <dgm:pt modelId="{880C5778-79F6-1647-8BAB-20DD8F3BBAB5}">
      <dgm:prSet/>
      <dgm:spPr/>
      <dgm:t>
        <a:bodyPr/>
        <a:lstStyle/>
        <a:p>
          <a:pPr rtl="0"/>
          <a:r>
            <a:rPr lang="en-US" dirty="0" smtClean="0"/>
            <a:t>For Community</a:t>
          </a:r>
          <a:endParaRPr lang="en-US" dirty="0"/>
        </a:p>
      </dgm:t>
    </dgm:pt>
    <dgm:pt modelId="{2BB310D1-90A2-AC44-9837-2DEDB754CBD5}" type="parTrans" cxnId="{13ABCD3C-E95E-5E41-A1EF-6DA5E4719BB1}">
      <dgm:prSet/>
      <dgm:spPr/>
      <dgm:t>
        <a:bodyPr/>
        <a:lstStyle/>
        <a:p>
          <a:endParaRPr lang="en-US"/>
        </a:p>
      </dgm:t>
    </dgm:pt>
    <dgm:pt modelId="{64CE3319-84AC-2D47-B6F1-05DCD67DBC51}" type="sibTrans" cxnId="{13ABCD3C-E95E-5E41-A1EF-6DA5E4719BB1}">
      <dgm:prSet/>
      <dgm:spPr/>
      <dgm:t>
        <a:bodyPr/>
        <a:lstStyle/>
        <a:p>
          <a:endParaRPr lang="en-US"/>
        </a:p>
      </dgm:t>
    </dgm:pt>
    <dgm:pt modelId="{4BF6EE53-A925-FF44-AB65-5DCF3B3D4300}">
      <dgm:prSet custT="1"/>
      <dgm:spPr/>
      <dgm:t>
        <a:bodyPr/>
        <a:lstStyle/>
        <a:p>
          <a:pPr rtl="0"/>
          <a:r>
            <a:rPr lang="en-US" sz="1800" dirty="0" smtClean="0"/>
            <a:t>Ensure Apache Hadoop remains unified and strong</a:t>
          </a:r>
          <a:endParaRPr lang="en-US" sz="1800" dirty="0"/>
        </a:p>
      </dgm:t>
    </dgm:pt>
    <dgm:pt modelId="{CFA6E33D-9392-F843-A5B4-225C6D5B4912}" type="parTrans" cxnId="{AAEC9695-2CA0-3C4A-AE6C-BFA18D88B384}">
      <dgm:prSet/>
      <dgm:spPr/>
      <dgm:t>
        <a:bodyPr/>
        <a:lstStyle/>
        <a:p>
          <a:endParaRPr lang="en-US"/>
        </a:p>
      </dgm:t>
    </dgm:pt>
    <dgm:pt modelId="{8F9FF3A4-8EDB-A84D-8822-C24C5EDA0189}" type="sibTrans" cxnId="{AAEC9695-2CA0-3C4A-AE6C-BFA18D88B384}">
      <dgm:prSet/>
      <dgm:spPr/>
      <dgm:t>
        <a:bodyPr/>
        <a:lstStyle/>
        <a:p>
          <a:endParaRPr lang="en-US"/>
        </a:p>
      </dgm:t>
    </dgm:pt>
    <dgm:pt modelId="{1FB10EBE-C371-7247-9540-0CBF905662ED}">
      <dgm:prSet custT="1"/>
      <dgm:spPr/>
      <dgm:t>
        <a:bodyPr/>
        <a:lstStyle/>
        <a:p>
          <a:pPr rtl="0"/>
          <a:r>
            <a:rPr lang="en-US" sz="1800" dirty="0" smtClean="0"/>
            <a:t>Foster additional participation &amp; contributions from ecosystem</a:t>
          </a:r>
          <a:endParaRPr lang="en-US" sz="1800" dirty="0"/>
        </a:p>
      </dgm:t>
    </dgm:pt>
    <dgm:pt modelId="{0AAD7C6A-1577-144F-91B9-B230404043C6}" type="parTrans" cxnId="{764655CB-F65C-D54E-80D7-4FAC08953434}">
      <dgm:prSet/>
      <dgm:spPr/>
      <dgm:t>
        <a:bodyPr/>
        <a:lstStyle/>
        <a:p>
          <a:endParaRPr lang="en-US"/>
        </a:p>
      </dgm:t>
    </dgm:pt>
    <dgm:pt modelId="{178DBA78-6E86-5642-825C-B42FDAFB5D4B}" type="sibTrans" cxnId="{764655CB-F65C-D54E-80D7-4FAC08953434}">
      <dgm:prSet/>
      <dgm:spPr/>
      <dgm:t>
        <a:bodyPr/>
        <a:lstStyle/>
        <a:p>
          <a:endParaRPr lang="en-US"/>
        </a:p>
      </dgm:t>
    </dgm:pt>
    <dgm:pt modelId="{6014C94A-8106-6A47-8111-38A792603401}">
      <dgm:prSet custT="1"/>
      <dgm:spPr/>
      <dgm:t>
        <a:bodyPr/>
        <a:lstStyle/>
        <a:p>
          <a:pPr rtl="0"/>
          <a:r>
            <a:rPr lang="en-US" sz="1800" dirty="0" smtClean="0"/>
            <a:t>Expand value provided by core Apache projects</a:t>
          </a:r>
          <a:endParaRPr lang="en-US" sz="1800" dirty="0"/>
        </a:p>
      </dgm:t>
    </dgm:pt>
    <dgm:pt modelId="{7FDB54A7-0222-1A44-934E-FFE04FDAD0C6}" type="parTrans" cxnId="{83CFB2B6-3EE9-154A-9804-4952C38AA5B8}">
      <dgm:prSet/>
      <dgm:spPr/>
      <dgm:t>
        <a:bodyPr/>
        <a:lstStyle/>
        <a:p>
          <a:endParaRPr lang="en-US"/>
        </a:p>
      </dgm:t>
    </dgm:pt>
    <dgm:pt modelId="{53EB2FAB-106E-F844-9DA5-A7485370B2C2}" type="sibTrans" cxnId="{83CFB2B6-3EE9-154A-9804-4952C38AA5B8}">
      <dgm:prSet/>
      <dgm:spPr/>
      <dgm:t>
        <a:bodyPr/>
        <a:lstStyle/>
        <a:p>
          <a:endParaRPr lang="en-US"/>
        </a:p>
      </dgm:t>
    </dgm:pt>
    <dgm:pt modelId="{3C56CCA2-E779-594E-B5FB-2923A9D05A92}">
      <dgm:prSet custT="1"/>
      <dgm:spPr/>
      <dgm:t>
        <a:bodyPr/>
        <a:lstStyle/>
        <a:p>
          <a:pPr rtl="0"/>
          <a:r>
            <a:rPr lang="en-US" sz="1800" dirty="0" smtClean="0"/>
            <a:t>Access to Hortonworks’ technical expertise</a:t>
          </a:r>
          <a:endParaRPr lang="en-US" sz="1800" dirty="0"/>
        </a:p>
      </dgm:t>
    </dgm:pt>
    <dgm:pt modelId="{3E8EC4FC-9DA0-BE4A-B1AA-BE355A43E91D}" type="parTrans" cxnId="{3C14A730-EA5A-2B4E-80AD-6C3D0BC80221}">
      <dgm:prSet/>
      <dgm:spPr/>
      <dgm:t>
        <a:bodyPr/>
        <a:lstStyle/>
        <a:p>
          <a:endParaRPr lang="en-US"/>
        </a:p>
      </dgm:t>
    </dgm:pt>
    <dgm:pt modelId="{E4EA4E1D-D13B-054B-AF87-A293DFA08E1A}" type="sibTrans" cxnId="{3C14A730-EA5A-2B4E-80AD-6C3D0BC80221}">
      <dgm:prSet/>
      <dgm:spPr/>
      <dgm:t>
        <a:bodyPr/>
        <a:lstStyle/>
        <a:p>
          <a:endParaRPr lang="en-US"/>
        </a:p>
      </dgm:t>
    </dgm:pt>
    <dgm:pt modelId="{AE1F4EC8-D969-D04C-9DA8-B8CD7AACE5F3}">
      <dgm:prSet custT="1"/>
      <dgm:spPr/>
      <dgm:t>
        <a:bodyPr/>
        <a:lstStyle/>
        <a:p>
          <a:pPr rtl="0"/>
          <a:r>
            <a:rPr lang="en-US" sz="1800" dirty="0" smtClean="0"/>
            <a:t>Access to Hortonworks’ technical expertise</a:t>
          </a:r>
          <a:endParaRPr lang="en-US" sz="1800" dirty="0"/>
        </a:p>
      </dgm:t>
    </dgm:pt>
    <dgm:pt modelId="{711F2390-514C-7040-A163-45886A4F3D9B}" type="parTrans" cxnId="{CFA5E5C5-4047-C44D-BB35-4A9CE9BD7934}">
      <dgm:prSet/>
      <dgm:spPr/>
      <dgm:t>
        <a:bodyPr/>
        <a:lstStyle/>
        <a:p>
          <a:endParaRPr lang="en-US"/>
        </a:p>
      </dgm:t>
    </dgm:pt>
    <dgm:pt modelId="{B2FCDB4E-741E-EA4D-ABE9-7634A7B992D8}" type="sibTrans" cxnId="{CFA5E5C5-4047-C44D-BB35-4A9CE9BD7934}">
      <dgm:prSet/>
      <dgm:spPr/>
      <dgm:t>
        <a:bodyPr/>
        <a:lstStyle/>
        <a:p>
          <a:endParaRPr lang="en-US"/>
        </a:p>
      </dgm:t>
    </dgm:pt>
    <dgm:pt modelId="{E04C4A87-059C-3649-B228-9FBFB87C80FC}">
      <dgm:prSet custT="1"/>
      <dgm:spPr/>
      <dgm:t>
        <a:bodyPr/>
        <a:lstStyle/>
        <a:p>
          <a:pPr rtl="0"/>
          <a:endParaRPr lang="en-US" sz="1800" dirty="0"/>
        </a:p>
      </dgm:t>
    </dgm:pt>
    <dgm:pt modelId="{CF4C1F7A-1BBF-1144-987E-211CF7EC4604}" type="parTrans" cxnId="{B5BB281B-550B-7A48-ADF2-597148012F58}">
      <dgm:prSet/>
      <dgm:spPr/>
      <dgm:t>
        <a:bodyPr/>
        <a:lstStyle/>
        <a:p>
          <a:endParaRPr lang="en-US"/>
        </a:p>
      </dgm:t>
    </dgm:pt>
    <dgm:pt modelId="{1AF73D85-CE78-6048-A2C2-0E66EA8FB671}" type="sibTrans" cxnId="{B5BB281B-550B-7A48-ADF2-597148012F58}">
      <dgm:prSet/>
      <dgm:spPr/>
      <dgm:t>
        <a:bodyPr/>
        <a:lstStyle/>
        <a:p>
          <a:endParaRPr lang="en-US"/>
        </a:p>
      </dgm:t>
    </dgm:pt>
    <dgm:pt modelId="{AF7006F1-05B6-6F47-A5D2-87F5AEC8F020}">
      <dgm:prSet custT="1"/>
      <dgm:spPr/>
      <dgm:t>
        <a:bodyPr/>
        <a:lstStyle/>
        <a:p>
          <a:pPr rtl="0"/>
          <a:endParaRPr lang="en-US" sz="1800" dirty="0"/>
        </a:p>
      </dgm:t>
    </dgm:pt>
    <dgm:pt modelId="{B148F3EE-5561-8247-8AED-19050E0820AE}" type="parTrans" cxnId="{8487A059-7D12-6C45-9743-CBC398F7B371}">
      <dgm:prSet/>
      <dgm:spPr/>
      <dgm:t>
        <a:bodyPr/>
        <a:lstStyle/>
        <a:p>
          <a:endParaRPr lang="en-US"/>
        </a:p>
      </dgm:t>
    </dgm:pt>
    <dgm:pt modelId="{4E56E13F-8931-CF46-BBE3-0EC154F08296}" type="sibTrans" cxnId="{8487A059-7D12-6C45-9743-CBC398F7B371}">
      <dgm:prSet/>
      <dgm:spPr/>
      <dgm:t>
        <a:bodyPr/>
        <a:lstStyle/>
        <a:p>
          <a:endParaRPr lang="en-US"/>
        </a:p>
      </dgm:t>
    </dgm:pt>
    <dgm:pt modelId="{4A9994E1-4BBE-CB44-8ECA-18BE6152D7F9}">
      <dgm:prSet custT="1"/>
      <dgm:spPr/>
      <dgm:t>
        <a:bodyPr/>
        <a:lstStyle/>
        <a:p>
          <a:pPr rtl="0"/>
          <a:endParaRPr lang="en-US" sz="1800" dirty="0"/>
        </a:p>
      </dgm:t>
    </dgm:pt>
    <dgm:pt modelId="{07C95F81-E4C6-394B-9C1C-19C62B191DC2}" type="parTrans" cxnId="{90AB16A0-DC76-0144-9AC3-52C954E163AA}">
      <dgm:prSet/>
      <dgm:spPr/>
      <dgm:t>
        <a:bodyPr/>
        <a:lstStyle/>
        <a:p>
          <a:endParaRPr lang="en-US"/>
        </a:p>
      </dgm:t>
    </dgm:pt>
    <dgm:pt modelId="{FA7A443E-3D42-5745-BD66-A6AB8F1ABB3A}" type="sibTrans" cxnId="{90AB16A0-DC76-0144-9AC3-52C954E163AA}">
      <dgm:prSet/>
      <dgm:spPr/>
      <dgm:t>
        <a:bodyPr/>
        <a:lstStyle/>
        <a:p>
          <a:endParaRPr lang="en-US"/>
        </a:p>
      </dgm:t>
    </dgm:pt>
    <dgm:pt modelId="{F7AE1095-F4F9-0945-A051-E23A938F3ED9}">
      <dgm:prSet custT="1"/>
      <dgm:spPr/>
      <dgm:t>
        <a:bodyPr/>
        <a:lstStyle/>
        <a:p>
          <a:pPr rtl="0"/>
          <a:endParaRPr lang="en-US" sz="1800" dirty="0"/>
        </a:p>
      </dgm:t>
    </dgm:pt>
    <dgm:pt modelId="{4D140803-0D31-F542-B971-B6BD2C434D4B}" type="parTrans" cxnId="{4FE63BF4-441F-2548-B7A5-B803B4DE631E}">
      <dgm:prSet/>
      <dgm:spPr/>
      <dgm:t>
        <a:bodyPr/>
        <a:lstStyle/>
        <a:p>
          <a:endParaRPr lang="en-US"/>
        </a:p>
      </dgm:t>
    </dgm:pt>
    <dgm:pt modelId="{FADB6173-97B0-4041-A21B-6B588ACE534A}" type="sibTrans" cxnId="{4FE63BF4-441F-2548-B7A5-B803B4DE631E}">
      <dgm:prSet/>
      <dgm:spPr/>
      <dgm:t>
        <a:bodyPr/>
        <a:lstStyle/>
        <a:p>
          <a:endParaRPr lang="en-US"/>
        </a:p>
      </dgm:t>
    </dgm:pt>
    <dgm:pt modelId="{1481C2ED-4C1D-6945-9BB7-74F687B7BF83}">
      <dgm:prSet custT="1"/>
      <dgm:spPr/>
      <dgm:t>
        <a:bodyPr/>
        <a:lstStyle/>
        <a:p>
          <a:pPr rtl="0"/>
          <a:endParaRPr lang="en-US" sz="1800" dirty="0"/>
        </a:p>
      </dgm:t>
    </dgm:pt>
    <dgm:pt modelId="{2B4C53BA-4478-F24A-B00F-6BF8448FD070}" type="parTrans" cxnId="{0AADE8CC-0B77-B94C-9BAA-0EE1A7FD7394}">
      <dgm:prSet/>
      <dgm:spPr/>
      <dgm:t>
        <a:bodyPr/>
        <a:lstStyle/>
        <a:p>
          <a:endParaRPr lang="en-US"/>
        </a:p>
      </dgm:t>
    </dgm:pt>
    <dgm:pt modelId="{4C25B009-039A-664D-A96A-8166DDD4D7D9}" type="sibTrans" cxnId="{0AADE8CC-0B77-B94C-9BAA-0EE1A7FD7394}">
      <dgm:prSet/>
      <dgm:spPr/>
      <dgm:t>
        <a:bodyPr/>
        <a:lstStyle/>
        <a:p>
          <a:endParaRPr lang="en-US"/>
        </a:p>
      </dgm:t>
    </dgm:pt>
    <dgm:pt modelId="{3FF7B4B2-F562-1B42-B417-363399E69722}">
      <dgm:prSet custT="1"/>
      <dgm:spPr/>
      <dgm:t>
        <a:bodyPr/>
        <a:lstStyle/>
        <a:p>
          <a:pPr rtl="0"/>
          <a:endParaRPr lang="en-US" sz="1800" dirty="0"/>
        </a:p>
      </dgm:t>
    </dgm:pt>
    <dgm:pt modelId="{F6168BA6-C882-3C48-B958-49C018548B28}" type="parTrans" cxnId="{2887DFCB-CE8A-B348-91F2-58FA5C3343E2}">
      <dgm:prSet/>
      <dgm:spPr/>
      <dgm:t>
        <a:bodyPr/>
        <a:lstStyle/>
        <a:p>
          <a:endParaRPr lang="en-US"/>
        </a:p>
      </dgm:t>
    </dgm:pt>
    <dgm:pt modelId="{3BD0D7C3-BAD1-8048-A610-1680D3FF2E00}" type="sibTrans" cxnId="{2887DFCB-CE8A-B348-91F2-58FA5C3343E2}">
      <dgm:prSet/>
      <dgm:spPr/>
      <dgm:t>
        <a:bodyPr/>
        <a:lstStyle/>
        <a:p>
          <a:endParaRPr lang="en-US"/>
        </a:p>
      </dgm:t>
    </dgm:pt>
    <dgm:pt modelId="{19D0DF9F-BBD2-E946-80B9-5478374899EC}">
      <dgm:prSet custT="1"/>
      <dgm:spPr/>
      <dgm:t>
        <a:bodyPr/>
        <a:lstStyle/>
        <a:p>
          <a:pPr rtl="0"/>
          <a:endParaRPr lang="en-US" sz="1800" dirty="0"/>
        </a:p>
      </dgm:t>
    </dgm:pt>
    <dgm:pt modelId="{CEE1D130-3A0F-BA4A-9CB3-05FC6A2AC059}" type="parTrans" cxnId="{7E423E2F-4C79-3143-B95A-4E3894453803}">
      <dgm:prSet/>
      <dgm:spPr/>
      <dgm:t>
        <a:bodyPr/>
        <a:lstStyle/>
        <a:p>
          <a:endParaRPr lang="en-US"/>
        </a:p>
      </dgm:t>
    </dgm:pt>
    <dgm:pt modelId="{5F8FCDBF-8449-0B40-91C6-19C32F31B1C3}" type="sibTrans" cxnId="{7E423E2F-4C79-3143-B95A-4E3894453803}">
      <dgm:prSet/>
      <dgm:spPr/>
      <dgm:t>
        <a:bodyPr/>
        <a:lstStyle/>
        <a:p>
          <a:endParaRPr lang="en-US"/>
        </a:p>
      </dgm:t>
    </dgm:pt>
    <dgm:pt modelId="{9D3329D1-5C7C-A843-A365-C3C5E9FE0741}" type="pres">
      <dgm:prSet presAssocID="{50026141-67AE-5F47-84D2-C14EAB7253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CB880D-5544-BD40-AF2F-3EA27A7B3337}" type="pres">
      <dgm:prSet presAssocID="{EACD921D-5325-3D43-925F-D6932A4E206F}" presName="composite" presStyleCnt="0"/>
      <dgm:spPr/>
      <dgm:t>
        <a:bodyPr/>
        <a:lstStyle/>
        <a:p>
          <a:endParaRPr lang="en-US"/>
        </a:p>
      </dgm:t>
    </dgm:pt>
    <dgm:pt modelId="{20A65F5D-4E79-4043-80C4-580F78EF5A89}" type="pres">
      <dgm:prSet presAssocID="{EACD921D-5325-3D43-925F-D6932A4E206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C55AD-1654-BF47-BD7D-31629BE06579}" type="pres">
      <dgm:prSet presAssocID="{EACD921D-5325-3D43-925F-D6932A4E206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B47881-C666-7545-ACF1-1020883A3113}" type="pres">
      <dgm:prSet presAssocID="{9F085BBA-C4E0-E647-AC7A-A485EF8240E4}" presName="space" presStyleCnt="0"/>
      <dgm:spPr/>
      <dgm:t>
        <a:bodyPr/>
        <a:lstStyle/>
        <a:p>
          <a:endParaRPr lang="en-US"/>
        </a:p>
      </dgm:t>
    </dgm:pt>
    <dgm:pt modelId="{F6032F0C-CD56-0E4C-B42D-4AA968E82251}" type="pres">
      <dgm:prSet presAssocID="{8E7A696C-1383-284C-89D7-F33D7DC5295F}" presName="composite" presStyleCnt="0"/>
      <dgm:spPr/>
      <dgm:t>
        <a:bodyPr/>
        <a:lstStyle/>
        <a:p>
          <a:endParaRPr lang="en-US"/>
        </a:p>
      </dgm:t>
    </dgm:pt>
    <dgm:pt modelId="{E9D0C3A2-73C9-874D-A2FC-F71AE69779CB}" type="pres">
      <dgm:prSet presAssocID="{8E7A696C-1383-284C-89D7-F33D7DC5295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E2D9E7-2EDC-FE45-B382-1D61774D5914}" type="pres">
      <dgm:prSet presAssocID="{8E7A696C-1383-284C-89D7-F33D7DC5295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84C5EA-A3DD-E448-9862-6802C058BE78}" type="pres">
      <dgm:prSet presAssocID="{054A22DD-1743-9346-8F8A-3F0F07021CAC}" presName="space" presStyleCnt="0"/>
      <dgm:spPr/>
      <dgm:t>
        <a:bodyPr/>
        <a:lstStyle/>
        <a:p>
          <a:endParaRPr lang="en-US"/>
        </a:p>
      </dgm:t>
    </dgm:pt>
    <dgm:pt modelId="{7A687DDB-6A6D-6F44-9068-5A8DC434AE5F}" type="pres">
      <dgm:prSet presAssocID="{880C5778-79F6-1647-8BAB-20DD8F3BBAB5}" presName="composite" presStyleCnt="0"/>
      <dgm:spPr/>
      <dgm:t>
        <a:bodyPr/>
        <a:lstStyle/>
        <a:p>
          <a:endParaRPr lang="en-US"/>
        </a:p>
      </dgm:t>
    </dgm:pt>
    <dgm:pt modelId="{37FED906-60A4-0540-9194-6DFF72D3E447}" type="pres">
      <dgm:prSet presAssocID="{880C5778-79F6-1647-8BAB-20DD8F3BBAB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A87737-52C4-C94C-90A5-5053BC400BB4}" type="pres">
      <dgm:prSet presAssocID="{880C5778-79F6-1647-8BAB-20DD8F3BBAB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87DFCB-CE8A-B348-91F2-58FA5C3343E2}" srcId="{880C5778-79F6-1647-8BAB-20DD8F3BBAB5}" destId="{3FF7B4B2-F562-1B42-B417-363399E69722}" srcOrd="1" destOrd="0" parTransId="{F6168BA6-C882-3C48-B958-49C018548B28}" sibTransId="{3BD0D7C3-BAD1-8048-A610-1680D3FF2E00}"/>
    <dgm:cxn modelId="{7E423E2F-4C79-3143-B95A-4E3894453803}" srcId="{880C5778-79F6-1647-8BAB-20DD8F3BBAB5}" destId="{19D0DF9F-BBD2-E946-80B9-5478374899EC}" srcOrd="3" destOrd="0" parTransId="{CEE1D130-3A0F-BA4A-9CB3-05FC6A2AC059}" sibTransId="{5F8FCDBF-8449-0B40-91C6-19C32F31B1C3}"/>
    <dgm:cxn modelId="{CEA061F8-FADC-EA48-A101-DCDDF44BD7DE}" srcId="{EACD921D-5325-3D43-925F-D6932A4E206F}" destId="{59D011CF-1126-2941-93FA-19EFD0E06193}" srcOrd="0" destOrd="0" parTransId="{2A6284BD-F55C-9148-9522-257B2C46D3BE}" sibTransId="{501C21E5-7485-3C45-9DE9-EF6F55F752C6}"/>
    <dgm:cxn modelId="{1DCDFBAC-A891-CF47-8060-4B633D2E59EC}" type="presOf" srcId="{19D0DF9F-BBD2-E946-80B9-5478374899EC}" destId="{3CA87737-52C4-C94C-90A5-5053BC400BB4}" srcOrd="0" destOrd="3" presId="urn:microsoft.com/office/officeart/2005/8/layout/hList1"/>
    <dgm:cxn modelId="{876D6269-ED0B-BE48-A6EA-A9A807EAEFF3}" srcId="{50026141-67AE-5F47-84D2-C14EAB725392}" destId="{8E7A696C-1383-284C-89D7-F33D7DC5295F}" srcOrd="1" destOrd="0" parTransId="{1420FCE4-CFD4-244D-9F7E-6B91E8B5B2A2}" sibTransId="{054A22DD-1743-9346-8F8A-3F0F07021CAC}"/>
    <dgm:cxn modelId="{13ABCD3C-E95E-5E41-A1EF-6DA5E4719BB1}" srcId="{50026141-67AE-5F47-84D2-C14EAB725392}" destId="{880C5778-79F6-1647-8BAB-20DD8F3BBAB5}" srcOrd="2" destOrd="0" parTransId="{2BB310D1-90A2-AC44-9837-2DEDB754CBD5}" sibTransId="{64CE3319-84AC-2D47-B6F1-05DCD67DBC51}"/>
    <dgm:cxn modelId="{B5BB281B-550B-7A48-ADF2-597148012F58}" srcId="{EACD921D-5325-3D43-925F-D6932A4E206F}" destId="{E04C4A87-059C-3649-B228-9FBFB87C80FC}" srcOrd="1" destOrd="0" parTransId="{CF4C1F7A-1BBF-1144-987E-211CF7EC4604}" sibTransId="{1AF73D85-CE78-6048-A2C2-0E66EA8FB671}"/>
    <dgm:cxn modelId="{CDAA7FEB-93B7-E04D-948E-00EAC24B0C0C}" type="presOf" srcId="{E65BF079-5427-AC4E-AB75-916F9B25E520}" destId="{5DDC55AD-1654-BF47-BD7D-31629BE06579}" srcOrd="0" destOrd="4" presId="urn:microsoft.com/office/officeart/2005/8/layout/hList1"/>
    <dgm:cxn modelId="{61B8BA44-E4D9-A94E-BCD3-78AD9958BB0C}" srcId="{50026141-67AE-5F47-84D2-C14EAB725392}" destId="{EACD921D-5325-3D43-925F-D6932A4E206F}" srcOrd="0" destOrd="0" parTransId="{08534BC5-6A9E-3C48-AEC9-2880FEC623B0}" sibTransId="{9F085BBA-C4E0-E647-AC7A-A485EF8240E4}"/>
    <dgm:cxn modelId="{AAEC9695-2CA0-3C4A-AE6C-BFA18D88B384}" srcId="{880C5778-79F6-1647-8BAB-20DD8F3BBAB5}" destId="{4BF6EE53-A925-FF44-AB65-5DCF3B3D4300}" srcOrd="0" destOrd="0" parTransId="{CFA6E33D-9392-F843-A5B4-225C6D5B4912}" sibTransId="{8F9FF3A4-8EDB-A84D-8822-C24C5EDA0189}"/>
    <dgm:cxn modelId="{0533B2F5-A1E9-DF44-A630-E8CFEDDBBB74}" type="presOf" srcId="{3FF7B4B2-F562-1B42-B417-363399E69722}" destId="{3CA87737-52C4-C94C-90A5-5053BC400BB4}" srcOrd="0" destOrd="1" presId="urn:microsoft.com/office/officeart/2005/8/layout/hList1"/>
    <dgm:cxn modelId="{3C574008-715F-D349-98B6-4054A53FAD08}" type="presOf" srcId="{319C1C69-781A-1D43-9B25-873C178C1E88}" destId="{5DDC55AD-1654-BF47-BD7D-31629BE06579}" srcOrd="0" destOrd="2" presId="urn:microsoft.com/office/officeart/2005/8/layout/hList1"/>
    <dgm:cxn modelId="{9D7AC670-A208-8A4A-9753-EED5D251BD91}" type="presOf" srcId="{4BF6EE53-A925-FF44-AB65-5DCF3B3D4300}" destId="{3CA87737-52C4-C94C-90A5-5053BC400BB4}" srcOrd="0" destOrd="0" presId="urn:microsoft.com/office/officeart/2005/8/layout/hList1"/>
    <dgm:cxn modelId="{8487A059-7D12-6C45-9743-CBC398F7B371}" srcId="{EACD921D-5325-3D43-925F-D6932A4E206F}" destId="{AF7006F1-05B6-6F47-A5D2-87F5AEC8F020}" srcOrd="3" destOrd="0" parTransId="{B148F3EE-5561-8247-8AED-19050E0820AE}" sibTransId="{4E56E13F-8931-CF46-BBE3-0EC154F08296}"/>
    <dgm:cxn modelId="{4FE63BF4-441F-2548-B7A5-B803B4DE631E}" srcId="{8E7A696C-1383-284C-89D7-F33D7DC5295F}" destId="{F7AE1095-F4F9-0945-A051-E23A938F3ED9}" srcOrd="1" destOrd="0" parTransId="{4D140803-0D31-F542-B971-B6BD2C434D4B}" sibTransId="{FADB6173-97B0-4041-A21B-6B588ACE534A}"/>
    <dgm:cxn modelId="{F2B745A0-06C9-CB4C-97E7-1EC4BECC84AF}" type="presOf" srcId="{C6D6BE6C-F93E-6444-ABC9-4DDDEB850C59}" destId="{F9E2D9E7-2EDC-FE45-B382-1D61774D5914}" srcOrd="0" destOrd="2" presId="urn:microsoft.com/office/officeart/2005/8/layout/hList1"/>
    <dgm:cxn modelId="{179C341B-ADA3-344C-93F1-ECC6EBE55502}" type="presOf" srcId="{8E7A696C-1383-284C-89D7-F33D7DC5295F}" destId="{E9D0C3A2-73C9-874D-A2FC-F71AE69779CB}" srcOrd="0" destOrd="0" presId="urn:microsoft.com/office/officeart/2005/8/layout/hList1"/>
    <dgm:cxn modelId="{CFA5E5C5-4047-C44D-BB35-4A9CE9BD7934}" srcId="{EACD921D-5325-3D43-925F-D6932A4E206F}" destId="{AE1F4EC8-D969-D04C-9DA8-B8CD7AACE5F3}" srcOrd="6" destOrd="0" parTransId="{711F2390-514C-7040-A163-45886A4F3D9B}" sibTransId="{B2FCDB4E-741E-EA4D-ABE9-7634A7B992D8}"/>
    <dgm:cxn modelId="{1C192F17-9FBD-E443-A55A-F718CA0EDA56}" type="presOf" srcId="{59D011CF-1126-2941-93FA-19EFD0E06193}" destId="{5DDC55AD-1654-BF47-BD7D-31629BE06579}" srcOrd="0" destOrd="0" presId="urn:microsoft.com/office/officeart/2005/8/layout/hList1"/>
    <dgm:cxn modelId="{072240B9-2289-B342-B972-F2BC8003ACCD}" type="presOf" srcId="{AF7006F1-05B6-6F47-A5D2-87F5AEC8F020}" destId="{5DDC55AD-1654-BF47-BD7D-31629BE06579}" srcOrd="0" destOrd="3" presId="urn:microsoft.com/office/officeart/2005/8/layout/hList1"/>
    <dgm:cxn modelId="{4F3B262E-4EA0-2843-93D5-DF5D89AEFBE3}" type="presOf" srcId="{EACD921D-5325-3D43-925F-D6932A4E206F}" destId="{20A65F5D-4E79-4043-80C4-580F78EF5A89}" srcOrd="0" destOrd="0" presId="urn:microsoft.com/office/officeart/2005/8/layout/hList1"/>
    <dgm:cxn modelId="{83CFB2B6-3EE9-154A-9804-4952C38AA5B8}" srcId="{880C5778-79F6-1647-8BAB-20DD8F3BBAB5}" destId="{6014C94A-8106-6A47-8111-38A792603401}" srcOrd="2" destOrd="0" parTransId="{7FDB54A7-0222-1A44-934E-FFE04FDAD0C6}" sibTransId="{53EB2FAB-106E-F844-9DA5-A7485370B2C2}"/>
    <dgm:cxn modelId="{8F3CE3B0-4369-9D43-A162-EC6A521D64EF}" type="presOf" srcId="{880C5778-79F6-1647-8BAB-20DD8F3BBAB5}" destId="{37FED906-60A4-0540-9194-6DFF72D3E447}" srcOrd="0" destOrd="0" presId="urn:microsoft.com/office/officeart/2005/8/layout/hList1"/>
    <dgm:cxn modelId="{F05C807A-5681-E84E-B0AB-A4A77EF22D77}" srcId="{8E7A696C-1383-284C-89D7-F33D7DC5295F}" destId="{85D41653-B1E9-7D44-8F51-2092077F30F8}" srcOrd="0" destOrd="0" parTransId="{F9251E49-DEB6-4A4D-9CC3-4600EA11F374}" sibTransId="{00979F54-C1D5-8D49-A8D1-444F8D939B4C}"/>
    <dgm:cxn modelId="{3C14A730-EA5A-2B4E-80AD-6C3D0BC80221}" srcId="{8E7A696C-1383-284C-89D7-F33D7DC5295F}" destId="{3C56CCA2-E779-594E-B5FB-2923A9D05A92}" srcOrd="4" destOrd="0" parTransId="{3E8EC4FC-9DA0-BE4A-B1AA-BE355A43E91D}" sibTransId="{E4EA4E1D-D13B-054B-AF87-A293DFA08E1A}"/>
    <dgm:cxn modelId="{AACF8937-C3EE-7E4E-BBEC-1581BF07B0C7}" srcId="{8E7A696C-1383-284C-89D7-F33D7DC5295F}" destId="{C6D6BE6C-F93E-6444-ABC9-4DDDEB850C59}" srcOrd="2" destOrd="0" parTransId="{91597C16-4C97-134D-BB51-DBF863889248}" sibTransId="{98F7D470-8711-2642-9F1C-DA7EC5DC971A}"/>
    <dgm:cxn modelId="{90F79507-C8D2-564A-99FF-7B78836C5C54}" type="presOf" srcId="{F7AE1095-F4F9-0945-A051-E23A938F3ED9}" destId="{F9E2D9E7-2EDC-FE45-B382-1D61774D5914}" srcOrd="0" destOrd="1" presId="urn:microsoft.com/office/officeart/2005/8/layout/hList1"/>
    <dgm:cxn modelId="{EFA1D5B8-2D6E-254B-9020-B014FCFD30C4}" type="presOf" srcId="{E04C4A87-059C-3649-B228-9FBFB87C80FC}" destId="{5DDC55AD-1654-BF47-BD7D-31629BE06579}" srcOrd="0" destOrd="1" presId="urn:microsoft.com/office/officeart/2005/8/layout/hList1"/>
    <dgm:cxn modelId="{3A46987E-BD22-5D40-B152-B4EBE56D1DAE}" type="presOf" srcId="{50026141-67AE-5F47-84D2-C14EAB725392}" destId="{9D3329D1-5C7C-A843-A365-C3C5E9FE0741}" srcOrd="0" destOrd="0" presId="urn:microsoft.com/office/officeart/2005/8/layout/hList1"/>
    <dgm:cxn modelId="{9C312764-4FB6-8741-BFC0-D97A45480CD9}" type="presOf" srcId="{1481C2ED-4C1D-6945-9BB7-74F687B7BF83}" destId="{F9E2D9E7-2EDC-FE45-B382-1D61774D5914}" srcOrd="0" destOrd="3" presId="urn:microsoft.com/office/officeart/2005/8/layout/hList1"/>
    <dgm:cxn modelId="{AF43FDA9-D4D6-F041-AED2-1429BF854AC9}" type="presOf" srcId="{6014C94A-8106-6A47-8111-38A792603401}" destId="{3CA87737-52C4-C94C-90A5-5053BC400BB4}" srcOrd="0" destOrd="2" presId="urn:microsoft.com/office/officeart/2005/8/layout/hList1"/>
    <dgm:cxn modelId="{D4E571F1-EFFA-1B49-A2B3-76D262517344}" srcId="{EACD921D-5325-3D43-925F-D6932A4E206F}" destId="{E65BF079-5427-AC4E-AB75-916F9B25E520}" srcOrd="4" destOrd="0" parTransId="{6A1AE945-F210-3947-98E6-A69C18D62824}" sibTransId="{86953C9A-D229-6549-8572-6FC0EDCD5AF1}"/>
    <dgm:cxn modelId="{662BD16C-5AB9-3E49-8BBB-4EED4F942BB8}" type="presOf" srcId="{AE1F4EC8-D969-D04C-9DA8-B8CD7AACE5F3}" destId="{5DDC55AD-1654-BF47-BD7D-31629BE06579}" srcOrd="0" destOrd="6" presId="urn:microsoft.com/office/officeart/2005/8/layout/hList1"/>
    <dgm:cxn modelId="{0B307846-3E5B-D74B-89B1-B08C8A14B93B}" type="presOf" srcId="{85D41653-B1E9-7D44-8F51-2092077F30F8}" destId="{F9E2D9E7-2EDC-FE45-B382-1D61774D5914}" srcOrd="0" destOrd="0" presId="urn:microsoft.com/office/officeart/2005/8/layout/hList1"/>
    <dgm:cxn modelId="{2B652279-D266-2046-B661-2543B18919AE}" type="presOf" srcId="{3C56CCA2-E779-594E-B5FB-2923A9D05A92}" destId="{F9E2D9E7-2EDC-FE45-B382-1D61774D5914}" srcOrd="0" destOrd="4" presId="urn:microsoft.com/office/officeart/2005/8/layout/hList1"/>
    <dgm:cxn modelId="{764655CB-F65C-D54E-80D7-4FAC08953434}" srcId="{880C5778-79F6-1647-8BAB-20DD8F3BBAB5}" destId="{1FB10EBE-C371-7247-9540-0CBF905662ED}" srcOrd="4" destOrd="0" parTransId="{0AAD7C6A-1577-144F-91B9-B230404043C6}" sibTransId="{178DBA78-6E86-5642-825C-B42FDAFB5D4B}"/>
    <dgm:cxn modelId="{B0F3459B-D247-884F-91E7-4480CCF210E5}" type="presOf" srcId="{1FB10EBE-C371-7247-9540-0CBF905662ED}" destId="{3CA87737-52C4-C94C-90A5-5053BC400BB4}" srcOrd="0" destOrd="4" presId="urn:microsoft.com/office/officeart/2005/8/layout/hList1"/>
    <dgm:cxn modelId="{0AADE8CC-0B77-B94C-9BAA-0EE1A7FD7394}" srcId="{8E7A696C-1383-284C-89D7-F33D7DC5295F}" destId="{1481C2ED-4C1D-6945-9BB7-74F687B7BF83}" srcOrd="3" destOrd="0" parTransId="{2B4C53BA-4478-F24A-B00F-6BF8448FD070}" sibTransId="{4C25B009-039A-664D-A96A-8166DDD4D7D9}"/>
    <dgm:cxn modelId="{90AB16A0-DC76-0144-9AC3-52C954E163AA}" srcId="{EACD921D-5325-3D43-925F-D6932A4E206F}" destId="{4A9994E1-4BBE-CB44-8ECA-18BE6152D7F9}" srcOrd="5" destOrd="0" parTransId="{07C95F81-E4C6-394B-9C1C-19C62B191DC2}" sibTransId="{FA7A443E-3D42-5745-BD66-A6AB8F1ABB3A}"/>
    <dgm:cxn modelId="{127A721F-A6A5-0B4B-9F32-15F2FFE9C03D}" type="presOf" srcId="{4A9994E1-4BBE-CB44-8ECA-18BE6152D7F9}" destId="{5DDC55AD-1654-BF47-BD7D-31629BE06579}" srcOrd="0" destOrd="5" presId="urn:microsoft.com/office/officeart/2005/8/layout/hList1"/>
    <dgm:cxn modelId="{2A8C99EF-938B-0D42-B7A4-A1F73AD98C06}" srcId="{EACD921D-5325-3D43-925F-D6932A4E206F}" destId="{319C1C69-781A-1D43-9B25-873C178C1E88}" srcOrd="2" destOrd="0" parTransId="{4FC329DE-EA40-5D41-B68C-4F9DD14A3FF7}" sibTransId="{0043AC8E-76DA-5042-88B9-11EFEB41C5BF}"/>
    <dgm:cxn modelId="{A459FAD7-6FF4-2B43-AFA7-A7474C3C8309}" type="presParOf" srcId="{9D3329D1-5C7C-A843-A365-C3C5E9FE0741}" destId="{74CB880D-5544-BD40-AF2F-3EA27A7B3337}" srcOrd="0" destOrd="0" presId="urn:microsoft.com/office/officeart/2005/8/layout/hList1"/>
    <dgm:cxn modelId="{BA422FFC-4F23-2C44-A611-1B9E4CD447F1}" type="presParOf" srcId="{74CB880D-5544-BD40-AF2F-3EA27A7B3337}" destId="{20A65F5D-4E79-4043-80C4-580F78EF5A89}" srcOrd="0" destOrd="0" presId="urn:microsoft.com/office/officeart/2005/8/layout/hList1"/>
    <dgm:cxn modelId="{6FF6159F-700A-334D-9673-706D78159861}" type="presParOf" srcId="{74CB880D-5544-BD40-AF2F-3EA27A7B3337}" destId="{5DDC55AD-1654-BF47-BD7D-31629BE06579}" srcOrd="1" destOrd="0" presId="urn:microsoft.com/office/officeart/2005/8/layout/hList1"/>
    <dgm:cxn modelId="{EB625D63-AE33-3E4D-A7DA-FE81EAD81EF3}" type="presParOf" srcId="{9D3329D1-5C7C-A843-A365-C3C5E9FE0741}" destId="{7CB47881-C666-7545-ACF1-1020883A3113}" srcOrd="1" destOrd="0" presId="urn:microsoft.com/office/officeart/2005/8/layout/hList1"/>
    <dgm:cxn modelId="{2DE238AB-B8DE-CF45-B74C-A9183353B291}" type="presParOf" srcId="{9D3329D1-5C7C-A843-A365-C3C5E9FE0741}" destId="{F6032F0C-CD56-0E4C-B42D-4AA968E82251}" srcOrd="2" destOrd="0" presId="urn:microsoft.com/office/officeart/2005/8/layout/hList1"/>
    <dgm:cxn modelId="{65D8B79B-509C-2749-A88C-5838F4EB5982}" type="presParOf" srcId="{F6032F0C-CD56-0E4C-B42D-4AA968E82251}" destId="{E9D0C3A2-73C9-874D-A2FC-F71AE69779CB}" srcOrd="0" destOrd="0" presId="urn:microsoft.com/office/officeart/2005/8/layout/hList1"/>
    <dgm:cxn modelId="{0C05EEBD-8B2E-0C4E-AB85-4681933196BB}" type="presParOf" srcId="{F6032F0C-CD56-0E4C-B42D-4AA968E82251}" destId="{F9E2D9E7-2EDC-FE45-B382-1D61774D5914}" srcOrd="1" destOrd="0" presId="urn:microsoft.com/office/officeart/2005/8/layout/hList1"/>
    <dgm:cxn modelId="{B7728BB0-6965-7049-B50E-172953E925CE}" type="presParOf" srcId="{9D3329D1-5C7C-A843-A365-C3C5E9FE0741}" destId="{9384C5EA-A3DD-E448-9862-6802C058BE78}" srcOrd="3" destOrd="0" presId="urn:microsoft.com/office/officeart/2005/8/layout/hList1"/>
    <dgm:cxn modelId="{4271CE91-27E4-634F-834A-921609BA1CA8}" type="presParOf" srcId="{9D3329D1-5C7C-A843-A365-C3C5E9FE0741}" destId="{7A687DDB-6A6D-6F44-9068-5A8DC434AE5F}" srcOrd="4" destOrd="0" presId="urn:microsoft.com/office/officeart/2005/8/layout/hList1"/>
    <dgm:cxn modelId="{E8924A4F-0DAD-F146-BD51-1380D1DF14B9}" type="presParOf" srcId="{7A687DDB-6A6D-6F44-9068-5A8DC434AE5F}" destId="{37FED906-60A4-0540-9194-6DFF72D3E447}" srcOrd="0" destOrd="0" presId="urn:microsoft.com/office/officeart/2005/8/layout/hList1"/>
    <dgm:cxn modelId="{E7FAAC37-0B9F-9845-91ED-09F44D061C59}" type="presParOf" srcId="{7A687DDB-6A6D-6F44-9068-5A8DC434AE5F}" destId="{3CA87737-52C4-C94C-90A5-5053BC400BB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65F5D-4E79-4043-80C4-580F78EF5A89}">
      <dsp:nvSpPr>
        <dsp:cNvPr id="0" name=""/>
        <dsp:cNvSpPr/>
      </dsp:nvSpPr>
      <dsp:spPr>
        <a:xfrm>
          <a:off x="2571" y="116480"/>
          <a:ext cx="2507456" cy="9748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For Enterprises</a:t>
          </a:r>
          <a:endParaRPr lang="en-US" sz="2700" kern="1200" dirty="0"/>
        </a:p>
      </dsp:txBody>
      <dsp:txXfrm>
        <a:off x="2571" y="116480"/>
        <a:ext cx="2507456" cy="974809"/>
      </dsp:txXfrm>
    </dsp:sp>
    <dsp:sp modelId="{5DDC55AD-1654-BF47-BD7D-31629BE06579}">
      <dsp:nvSpPr>
        <dsp:cNvPr id="0" name=""/>
        <dsp:cNvSpPr/>
      </dsp:nvSpPr>
      <dsp:spPr>
        <a:xfrm>
          <a:off x="2571" y="1091290"/>
          <a:ext cx="2507456" cy="37798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Make Apache Hadoop easier to consume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Extend to broader developer audience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Foster vibrant technology and services ecosystem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Access to Hortonworks’ technical expertise</a:t>
          </a:r>
          <a:endParaRPr lang="en-US" sz="1800" kern="1200" dirty="0"/>
        </a:p>
      </dsp:txBody>
      <dsp:txXfrm>
        <a:off x="2571" y="1091290"/>
        <a:ext cx="2507456" cy="3779865"/>
      </dsp:txXfrm>
    </dsp:sp>
    <dsp:sp modelId="{E9D0C3A2-73C9-874D-A2FC-F71AE69779CB}">
      <dsp:nvSpPr>
        <dsp:cNvPr id="0" name=""/>
        <dsp:cNvSpPr/>
      </dsp:nvSpPr>
      <dsp:spPr>
        <a:xfrm>
          <a:off x="2861071" y="116480"/>
          <a:ext cx="2507456" cy="9748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For Vendors</a:t>
          </a:r>
          <a:endParaRPr lang="en-US" sz="2700" kern="1200" dirty="0"/>
        </a:p>
      </dsp:txBody>
      <dsp:txXfrm>
        <a:off x="2861071" y="116480"/>
        <a:ext cx="2507456" cy="974809"/>
      </dsp:txXfrm>
    </dsp:sp>
    <dsp:sp modelId="{F9E2D9E7-2EDC-FE45-B382-1D61774D5914}">
      <dsp:nvSpPr>
        <dsp:cNvPr id="0" name=""/>
        <dsp:cNvSpPr/>
      </dsp:nvSpPr>
      <dsp:spPr>
        <a:xfrm>
          <a:off x="2861071" y="1091290"/>
          <a:ext cx="2507456" cy="37798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Create larger market for Apache Hadoop technology and services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Simplify process for supporting Hadoop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Access to Hortonworks’ technical expertise</a:t>
          </a:r>
          <a:endParaRPr lang="en-US" sz="1800" kern="1200" dirty="0"/>
        </a:p>
      </dsp:txBody>
      <dsp:txXfrm>
        <a:off x="2861071" y="1091290"/>
        <a:ext cx="2507456" cy="3779865"/>
      </dsp:txXfrm>
    </dsp:sp>
    <dsp:sp modelId="{37FED906-60A4-0540-9194-6DFF72D3E447}">
      <dsp:nvSpPr>
        <dsp:cNvPr id="0" name=""/>
        <dsp:cNvSpPr/>
      </dsp:nvSpPr>
      <dsp:spPr>
        <a:xfrm>
          <a:off x="5719571" y="116480"/>
          <a:ext cx="2507456" cy="9748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For Community</a:t>
          </a:r>
          <a:endParaRPr lang="en-US" sz="2700" kern="1200" dirty="0"/>
        </a:p>
      </dsp:txBody>
      <dsp:txXfrm>
        <a:off x="5719571" y="116480"/>
        <a:ext cx="2507456" cy="974809"/>
      </dsp:txXfrm>
    </dsp:sp>
    <dsp:sp modelId="{3CA87737-52C4-C94C-90A5-5053BC400BB4}">
      <dsp:nvSpPr>
        <dsp:cNvPr id="0" name=""/>
        <dsp:cNvSpPr/>
      </dsp:nvSpPr>
      <dsp:spPr>
        <a:xfrm>
          <a:off x="5719571" y="1091290"/>
          <a:ext cx="2507456" cy="37798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Ensure Apache Hadoop remains unified and strong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Expand value provided by core Apache projects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Foster additional participation &amp; contributions from ecosystem</a:t>
          </a:r>
          <a:endParaRPr lang="en-US" sz="1800" kern="1200" dirty="0"/>
        </a:p>
      </dsp:txBody>
      <dsp:txXfrm>
        <a:off x="5719571" y="1091290"/>
        <a:ext cx="2507456" cy="3779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CFCCE-257E-A94E-B817-D5215B929143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920B4-25AA-5F44-B238-447208DAA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58743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5EA0-4933-1B44-914D-53B175EEED52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8B322-3B7B-7943-8AF3-4B226326A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0745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433A3-2B4B-604A-8177-CAD994A20E6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8849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433A3-2B4B-604A-8177-CAD994A20E6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7180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433A3-2B4B-604A-8177-CAD994A20E6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6488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433A3-2B4B-604A-8177-CAD994A20E6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2956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433A3-2B4B-604A-8177-CAD994A20E6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7713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433A3-2B4B-604A-8177-CAD994A20E6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8384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433A3-2B4B-604A-8177-CAD994A20E6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074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433A3-2B4B-604A-8177-CAD994A20E62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16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1484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69807"/>
            <a:ext cx="7772400" cy="162962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7200" cap="none" spc="-80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4308430"/>
            <a:ext cx="7772400" cy="1581418"/>
          </a:xfrm>
        </p:spPr>
        <p:txBody>
          <a:bodyPr>
            <a:normAutofit/>
          </a:bodyPr>
          <a:lstStyle>
            <a:lvl1pPr marL="0" indent="0" algn="l">
              <a:lnSpc>
                <a:spcPct val="70000"/>
              </a:lnSpc>
              <a:buNone/>
              <a:defRPr sz="2800" b="0" cap="none" spc="120" baseline="0">
                <a:solidFill>
                  <a:srgbClr val="578201"/>
                </a:solidFill>
                <a:latin typeface="+mn-lt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66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57200" y="3398838"/>
            <a:ext cx="7772400" cy="909637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95802" y="328730"/>
            <a:ext cx="3810000" cy="12319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378251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Hortonworks Inc.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378251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578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8" y="152718"/>
            <a:ext cx="8041619" cy="10675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371601"/>
            <a:ext cx="8041619" cy="4856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 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78251"/>
            <a:ext cx="2082896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66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928832" y="6238217"/>
            <a:ext cx="1724893" cy="56340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378251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 cap="none" spc="-60" baseline="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400" b="0" kern="1200">
          <a:solidFill>
            <a:schemeClr val="tx1"/>
          </a:solidFill>
          <a:latin typeface="Calibri"/>
          <a:ea typeface="+mn-ea"/>
          <a:cs typeface="Calibri"/>
        </a:defRPr>
      </a:lvl1pPr>
      <a:lvl2pPr marL="457200" indent="-182880" algn="l" defTabSz="914400" rtl="0" eaLnBrk="1" latinLnBrk="0" hangingPunct="1">
        <a:spcBef>
          <a:spcPct val="20000"/>
        </a:spcBef>
        <a:buClr>
          <a:srgbClr val="666666"/>
        </a:buClr>
        <a:buFont typeface="Lucida Grande"/>
        <a:buChar char="−"/>
        <a:defRPr sz="2000" kern="1200">
          <a:solidFill>
            <a:schemeClr val="tx1"/>
          </a:solidFill>
          <a:latin typeface="Calibri"/>
          <a:ea typeface="+mn-ea"/>
          <a:cs typeface="Calibri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666666"/>
        </a:buClr>
        <a:buFont typeface="Wingdings" charset="2"/>
        <a:buChar char="ü"/>
        <a:defRPr sz="1800" kern="1200">
          <a:solidFill>
            <a:schemeClr val="tx1"/>
          </a:solidFill>
          <a:latin typeface="Calibri"/>
          <a:ea typeface="+mn-ea"/>
          <a:cs typeface="Calibri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666666"/>
        </a:buClr>
        <a:buFont typeface="Arial" pitchFamily="34" charset="0"/>
        <a:buChar char="•"/>
        <a:defRPr sz="1800" kern="1200">
          <a:solidFill>
            <a:srgbClr val="000000"/>
          </a:solidFill>
          <a:latin typeface="Calibri"/>
          <a:ea typeface="+mn-ea"/>
          <a:cs typeface="Calibri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666666"/>
        </a:buClr>
        <a:buFont typeface="Arial" pitchFamily="34" charset="0"/>
        <a:buChar char="•"/>
        <a:defRPr sz="1800" kern="1200" baseline="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Hortonworks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Eric Baldeschwieler – CEO</a:t>
            </a:r>
          </a:p>
          <a:p>
            <a:pPr lvl="1" algn="l">
              <a:lnSpc>
                <a:spcPct val="50000"/>
              </a:lnSpc>
            </a:pPr>
            <a:r>
              <a:rPr lang="en-US" sz="1800" dirty="0">
                <a:solidFill>
                  <a:schemeClr val="tx1"/>
                </a:solidFill>
              </a:rPr>
              <a:t>twitter: @</a:t>
            </a:r>
            <a:r>
              <a:rPr lang="en-US" sz="1800" dirty="0" smtClean="0">
                <a:solidFill>
                  <a:schemeClr val="tx1"/>
                </a:solidFill>
              </a:rPr>
              <a:t>jeric14 (@</a:t>
            </a:r>
            <a:r>
              <a:rPr lang="en-US" sz="1800" dirty="0" err="1" smtClean="0">
                <a:solidFill>
                  <a:schemeClr val="tx1"/>
                </a:solidFill>
              </a:rPr>
              <a:t>hortonworks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/>
              <a:t>© Hortonworks Inc. 2011</a:t>
            </a:r>
            <a:endParaRPr lang="en-US" sz="1400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Architecting the Future of Big Data</a:t>
            </a:r>
            <a:endParaRPr lang="en-US" dirty="0"/>
          </a:p>
        </p:txBody>
      </p:sp>
      <p:sp>
        <p:nvSpPr>
          <p:cNvPr id="36" name="Footer Placeholder 4"/>
          <p:cNvSpPr txBox="1">
            <a:spLocks/>
          </p:cNvSpPr>
          <p:nvPr/>
        </p:nvSpPr>
        <p:spPr>
          <a:xfrm>
            <a:off x="6146704" y="6378251"/>
            <a:ext cx="2082896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June 29, 2011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3183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 – Core - MapReduce</a:t>
            </a:r>
            <a:endParaRPr lang="en-US" dirty="0"/>
          </a:p>
        </p:txBody>
      </p:sp>
      <p:pic>
        <p:nvPicPr>
          <p:cNvPr id="6" name="Content Placeholder 6" descr="yarn-high-level.pdf"/>
          <p:cNvPicPr>
            <a:picLocks noChangeAspect="1"/>
          </p:cNvPicPr>
          <p:nvPr/>
        </p:nvPicPr>
        <p:blipFill>
          <a:blip r:embed="rId2"/>
          <a:srcRect l="-12278" r="-12278"/>
          <a:stretch>
            <a:fillRect/>
          </a:stretch>
        </p:blipFill>
        <p:spPr>
          <a:xfrm>
            <a:off x="1293128" y="1065607"/>
            <a:ext cx="6796800" cy="373797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7963"/>
            <a:ext cx="8229600" cy="1748202"/>
          </a:xfrm>
        </p:spPr>
        <p:txBody>
          <a:bodyPr>
            <a:normAutofit fontScale="85000" lnSpcReduction="20000"/>
          </a:bodyPr>
          <a:lstStyle/>
          <a:p>
            <a:r>
              <a:rPr lang="en-US" sz="1900" dirty="0"/>
              <a:t>Complete rewrite of the resource management layer </a:t>
            </a:r>
          </a:p>
          <a:p>
            <a:r>
              <a:rPr lang="en-US" sz="1900" dirty="0"/>
              <a:t>Performance and Scale improvements</a:t>
            </a:r>
          </a:p>
          <a:p>
            <a:r>
              <a:rPr lang="en-US" sz="1900" dirty="0"/>
              <a:t>6,000+ nodes / 100,000 concurrent tasks</a:t>
            </a:r>
          </a:p>
          <a:p>
            <a:r>
              <a:rPr lang="en-US" sz="1900" dirty="0"/>
              <a:t>Supports better availability and fail-over</a:t>
            </a:r>
          </a:p>
          <a:p>
            <a:r>
              <a:rPr lang="en-US" sz="1900" dirty="0"/>
              <a:t>Supports new frameworks beyond MapReduce</a:t>
            </a:r>
          </a:p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</p:spPr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38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2 – Core – HDFS Federation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56146"/>
            <a:ext cx="8229600" cy="1636729"/>
          </a:xfrm>
        </p:spPr>
        <p:txBody>
          <a:bodyPr>
            <a:noAutofit/>
          </a:bodyPr>
          <a:lstStyle/>
          <a:p>
            <a:r>
              <a:rPr lang="en-US" sz="1400" b="1" dirty="0"/>
              <a:t>Multiple independent Namenodes and Namespace Volumes in a cluster</a:t>
            </a:r>
          </a:p>
          <a:p>
            <a:pPr lvl="1"/>
            <a:r>
              <a:rPr lang="en-US" sz="1200" dirty="0"/>
              <a:t>Scalability (6K </a:t>
            </a:r>
            <a:r>
              <a:rPr lang="en-US" sz="1200" dirty="0" smtClean="0"/>
              <a:t>nodes</a:t>
            </a:r>
            <a:r>
              <a:rPr lang="en-US" sz="1200" dirty="0"/>
              <a:t>, 100K clients, </a:t>
            </a:r>
            <a:r>
              <a:rPr lang="en-US" sz="1200" dirty="0" smtClean="0"/>
              <a:t>120PB disk)</a:t>
            </a:r>
            <a:r>
              <a:rPr lang="en-US" sz="1200" dirty="0"/>
              <a:t>, W</a:t>
            </a:r>
            <a:r>
              <a:rPr lang="en-US" sz="1200" dirty="0" smtClean="0"/>
              <a:t>orkload isolation support</a:t>
            </a:r>
            <a:endParaRPr lang="en-US" sz="1200" dirty="0"/>
          </a:p>
          <a:p>
            <a:pPr lvl="1"/>
            <a:r>
              <a:rPr lang="en-US" sz="1200" dirty="0"/>
              <a:t>Client side mount tables for Global </a:t>
            </a:r>
            <a:r>
              <a:rPr lang="en-US" sz="1200" dirty="0" smtClean="0"/>
              <a:t>Namespace</a:t>
            </a:r>
          </a:p>
          <a:p>
            <a:pPr lvl="1"/>
            <a:endParaRPr lang="en-US" sz="100" dirty="0"/>
          </a:p>
          <a:p>
            <a:r>
              <a:rPr lang="en-US" sz="1400" b="1" dirty="0"/>
              <a:t>Block storage as a generic shared storage service</a:t>
            </a:r>
          </a:p>
          <a:p>
            <a:pPr lvl="1"/>
            <a:r>
              <a:rPr lang="en-US" sz="1200" dirty="0" smtClean="0"/>
              <a:t>DataNodes store </a:t>
            </a:r>
            <a:r>
              <a:rPr lang="en-US" sz="1200" dirty="0"/>
              <a:t>blocks for all Namespace volumes – no partitioning</a:t>
            </a:r>
          </a:p>
          <a:p>
            <a:pPr lvl="1"/>
            <a:r>
              <a:rPr lang="en-US" sz="1200" dirty="0"/>
              <a:t>Non-HDFS namespaces (HBase, MR tmp and others) can share the same </a:t>
            </a:r>
            <a:r>
              <a:rPr lang="en-US" sz="1200" dirty="0" smtClean="0"/>
              <a:t>storage</a:t>
            </a:r>
            <a:endParaRPr lang="en-US" sz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1399499" y="1236613"/>
            <a:ext cx="6186790" cy="3688275"/>
            <a:chOff x="760110" y="771525"/>
            <a:chExt cx="6186790" cy="3688275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3540846" y="4167482"/>
              <a:ext cx="1741826" cy="292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endParaRPr lang="en-US" sz="1200" b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1883455" y="3227379"/>
              <a:ext cx="4938715" cy="898385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19050">
              <a:noFill/>
              <a:round/>
              <a:headEnd/>
              <a:tailEnd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800" dirty="0">
                <a:ea typeface="+mn-ea"/>
                <a:cs typeface="Arial" charset="0"/>
              </a:endParaRP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2021527" y="3299574"/>
              <a:ext cx="1072710" cy="534753"/>
            </a:xfrm>
            <a:prstGeom prst="can">
              <a:avLst>
                <a:gd name="adj" fmla="val 25000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tIns="25400" bIns="91440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200" b="1" dirty="0">
                  <a:latin typeface="Cambria" charset="0"/>
                  <a:ea typeface="Times New Roman" charset="0"/>
                  <a:cs typeface="Arial" charset="0"/>
                </a:rPr>
                <a:t>Datanode 1</a:t>
              </a: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3827078" y="3298504"/>
              <a:ext cx="1072710" cy="534753"/>
            </a:xfrm>
            <a:prstGeom prst="can">
              <a:avLst>
                <a:gd name="adj" fmla="val 25000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tIns="25400" bIns="91440">
              <a:prstTxWarp prst="textNoShape">
                <a:avLst/>
              </a:prstTxWarp>
            </a:bodyPr>
            <a:lstStyle/>
            <a:p>
              <a:pPr algn="ctr"/>
              <a:r>
                <a:rPr lang="en-US" sz="1200" b="1" dirty="0">
                  <a:latin typeface="Cambria" charset="0"/>
                  <a:ea typeface="Times New Roman" charset="0"/>
                  <a:cs typeface="Times New Roman" charset="0"/>
                </a:rPr>
                <a:t>Datanode 2</a:t>
              </a:r>
              <a:endParaRPr lang="en-US" sz="1200" b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5575029" y="3298504"/>
              <a:ext cx="1072710" cy="534753"/>
            </a:xfrm>
            <a:prstGeom prst="can">
              <a:avLst>
                <a:gd name="adj" fmla="val 25000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tIns="25400" bIns="91440">
              <a:prstTxWarp prst="textNoShape">
                <a:avLst/>
              </a:prstTxWarp>
            </a:bodyPr>
            <a:lstStyle/>
            <a:p>
              <a:pPr algn="ctr"/>
              <a:r>
                <a:rPr lang="en-US" sz="1200" b="1" dirty="0">
                  <a:latin typeface="Cambria" charset="0"/>
                  <a:ea typeface="Times New Roman" charset="0"/>
                  <a:cs typeface="Times New Roman" charset="0"/>
                </a:rPr>
                <a:t>Datanode m</a:t>
              </a:r>
              <a:endParaRPr lang="en-US" sz="1200" b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13438" y="3646094"/>
              <a:ext cx="63725" cy="133688"/>
            </a:xfrm>
            <a:prstGeom prst="rect">
              <a:avLst/>
            </a:prstGeom>
            <a:solidFill>
              <a:srgbClr val="76923C"/>
            </a:solidFill>
            <a:ln w="19050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445301" y="3574437"/>
              <a:ext cx="329248" cy="156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0">
              <a:prstTxWarp prst="textNoShape">
                <a:avLst/>
              </a:prstTxWarp>
            </a:bodyPr>
            <a:lstStyle/>
            <a:p>
              <a:r>
                <a:rPr lang="en-US" sz="1400" b="1" dirty="0">
                  <a:latin typeface="Times New Roman" charset="0"/>
                  <a:ea typeface="Times New Roman" charset="0"/>
                  <a:cs typeface="Times New Roman" charset="0"/>
                </a:rPr>
                <a:t>...</a:t>
              </a: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2721444" y="3649302"/>
              <a:ext cx="63725" cy="122993"/>
            </a:xfrm>
            <a:prstGeom prst="rect">
              <a:avLst/>
            </a:prstGeom>
            <a:solidFill>
              <a:srgbClr val="E36C0A"/>
            </a:solidFill>
            <a:ln w="19050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2307229" y="3646094"/>
              <a:ext cx="63725" cy="133688"/>
            </a:xfrm>
            <a:prstGeom prst="rect">
              <a:avLst/>
            </a:prstGeom>
            <a:solidFill>
              <a:srgbClr val="938953"/>
            </a:solidFill>
            <a:ln w="19050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grpSp>
          <p:nvGrpSpPr>
            <p:cNvPr id="16" name="Group 15"/>
            <p:cNvGrpSpPr>
              <a:grpSpLocks/>
            </p:cNvGrpSpPr>
            <p:nvPr/>
          </p:nvGrpSpPr>
          <p:grpSpPr bwMode="auto">
            <a:xfrm>
              <a:off x="4123401" y="3577377"/>
              <a:ext cx="477940" cy="205345"/>
              <a:chOff x="2477" y="11560"/>
              <a:chExt cx="900" cy="384"/>
            </a:xfrm>
          </p:grpSpPr>
          <p:sp>
            <p:nvSpPr>
              <p:cNvPr id="55" name="Rectangle 16"/>
              <p:cNvSpPr>
                <a:spLocks noChangeArrowheads="1"/>
              </p:cNvSpPr>
              <p:nvPr/>
            </p:nvSpPr>
            <p:spPr bwMode="auto">
              <a:xfrm>
                <a:off x="2677" y="11694"/>
                <a:ext cx="120" cy="250"/>
              </a:xfrm>
              <a:prstGeom prst="rect">
                <a:avLst/>
              </a:prstGeom>
              <a:solidFill>
                <a:srgbClr val="76923C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tIns="91440" bIns="91440">
                <a:prstTxWarp prst="textNoShape">
                  <a:avLst/>
                </a:prstTxWarp>
              </a:bodyPr>
              <a:lstStyle/>
              <a:p>
                <a:endParaRPr lang="en-US" sz="1800" dirty="0"/>
              </a:p>
            </p:txBody>
          </p:sp>
          <p:sp>
            <p:nvSpPr>
              <p:cNvPr id="56" name="Text Box 17"/>
              <p:cNvSpPr txBox="1">
                <a:spLocks noChangeArrowheads="1"/>
              </p:cNvSpPr>
              <p:nvPr/>
            </p:nvSpPr>
            <p:spPr bwMode="auto">
              <a:xfrm>
                <a:off x="2737" y="11560"/>
                <a:ext cx="620" cy="2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tIns="0" bIns="0">
                <a:prstTxWarp prst="textNoShape">
                  <a:avLst/>
                </a:prstTxWarp>
              </a:bodyPr>
              <a:lstStyle/>
              <a:p>
                <a:r>
                  <a:rPr lang="en-US" sz="1400" b="1" dirty="0">
                    <a:latin typeface="Times New Roman" charset="0"/>
                    <a:ea typeface="Times New Roman" charset="0"/>
                    <a:cs typeface="Times New Roman" charset="0"/>
                  </a:rPr>
                  <a:t>...</a:t>
                </a:r>
              </a:p>
            </p:txBody>
          </p:sp>
          <p:sp>
            <p:nvSpPr>
              <p:cNvPr id="57" name="Rectangle 18"/>
              <p:cNvSpPr>
                <a:spLocks noChangeArrowheads="1"/>
              </p:cNvSpPr>
              <p:nvPr/>
            </p:nvSpPr>
            <p:spPr bwMode="auto">
              <a:xfrm>
                <a:off x="3257" y="11700"/>
                <a:ext cx="120" cy="230"/>
              </a:xfrm>
              <a:prstGeom prst="rect">
                <a:avLst/>
              </a:prstGeom>
              <a:solidFill>
                <a:srgbClr val="E36C0A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tIns="91440" bIns="91440">
                <a:prstTxWarp prst="textNoShape">
                  <a:avLst/>
                </a:prstTxWarp>
              </a:bodyPr>
              <a:lstStyle/>
              <a:p>
                <a:endParaRPr lang="en-US" sz="1800" dirty="0"/>
              </a:p>
            </p:txBody>
          </p:sp>
          <p:sp>
            <p:nvSpPr>
              <p:cNvPr id="58" name="Rectangle 19"/>
              <p:cNvSpPr>
                <a:spLocks noChangeArrowheads="1"/>
              </p:cNvSpPr>
              <p:nvPr/>
            </p:nvSpPr>
            <p:spPr bwMode="auto">
              <a:xfrm>
                <a:off x="2477" y="11694"/>
                <a:ext cx="120" cy="250"/>
              </a:xfrm>
              <a:prstGeom prst="rect">
                <a:avLst/>
              </a:prstGeom>
              <a:solidFill>
                <a:srgbClr val="938953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tIns="91440" bIns="91440">
                <a:prstTxWarp prst="textNoShape">
                  <a:avLst/>
                </a:prstTxWarp>
              </a:bodyPr>
              <a:lstStyle/>
              <a:p>
                <a:endParaRPr lang="en-US" sz="1800" dirty="0"/>
              </a:p>
            </p:txBody>
          </p:sp>
        </p:grpSp>
        <p:grpSp>
          <p:nvGrpSpPr>
            <p:cNvPr id="17" name="Group 20"/>
            <p:cNvGrpSpPr>
              <a:grpSpLocks/>
            </p:cNvGrpSpPr>
            <p:nvPr/>
          </p:nvGrpSpPr>
          <p:grpSpPr bwMode="auto">
            <a:xfrm>
              <a:off x="5845952" y="3579717"/>
              <a:ext cx="477940" cy="205345"/>
              <a:chOff x="2477" y="11560"/>
              <a:chExt cx="900" cy="384"/>
            </a:xfrm>
          </p:grpSpPr>
          <p:sp>
            <p:nvSpPr>
              <p:cNvPr id="51" name="Rectangle 21"/>
              <p:cNvSpPr>
                <a:spLocks noChangeArrowheads="1"/>
              </p:cNvSpPr>
              <p:nvPr/>
            </p:nvSpPr>
            <p:spPr bwMode="auto">
              <a:xfrm>
                <a:off x="2677" y="11694"/>
                <a:ext cx="120" cy="250"/>
              </a:xfrm>
              <a:prstGeom prst="rect">
                <a:avLst/>
              </a:prstGeom>
              <a:solidFill>
                <a:srgbClr val="76923C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tIns="91440" bIns="91440">
                <a:prstTxWarp prst="textNoShape">
                  <a:avLst/>
                </a:prstTxWarp>
              </a:bodyPr>
              <a:lstStyle/>
              <a:p>
                <a:endParaRPr lang="en-US" sz="1800" dirty="0"/>
              </a:p>
            </p:txBody>
          </p:sp>
          <p:sp>
            <p:nvSpPr>
              <p:cNvPr id="52" name="Text Box 22"/>
              <p:cNvSpPr txBox="1">
                <a:spLocks noChangeArrowheads="1"/>
              </p:cNvSpPr>
              <p:nvPr/>
            </p:nvSpPr>
            <p:spPr bwMode="auto">
              <a:xfrm>
                <a:off x="2737" y="11560"/>
                <a:ext cx="620" cy="2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tIns="0" bIns="0">
                <a:prstTxWarp prst="textNoShape">
                  <a:avLst/>
                </a:prstTxWarp>
              </a:bodyPr>
              <a:lstStyle/>
              <a:p>
                <a:r>
                  <a:rPr lang="en-US" sz="1400" b="1" dirty="0">
                    <a:latin typeface="Times New Roman" charset="0"/>
                    <a:ea typeface="Times New Roman" charset="0"/>
                    <a:cs typeface="Times New Roman" charset="0"/>
                  </a:rPr>
                  <a:t>...</a:t>
                </a:r>
              </a:p>
            </p:txBody>
          </p:sp>
          <p:sp>
            <p:nvSpPr>
              <p:cNvPr id="53" name="Rectangle 23"/>
              <p:cNvSpPr>
                <a:spLocks noChangeArrowheads="1"/>
              </p:cNvSpPr>
              <p:nvPr/>
            </p:nvSpPr>
            <p:spPr bwMode="auto">
              <a:xfrm>
                <a:off x="3257" y="11700"/>
                <a:ext cx="120" cy="230"/>
              </a:xfrm>
              <a:prstGeom prst="rect">
                <a:avLst/>
              </a:prstGeom>
              <a:solidFill>
                <a:srgbClr val="E36C0A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tIns="91440" bIns="91440">
                <a:prstTxWarp prst="textNoShape">
                  <a:avLst/>
                </a:prstTxWarp>
              </a:bodyPr>
              <a:lstStyle/>
              <a:p>
                <a:endParaRPr lang="en-US" sz="1800" dirty="0"/>
              </a:p>
            </p:txBody>
          </p:sp>
          <p:sp>
            <p:nvSpPr>
              <p:cNvPr id="54" name="Rectangle 24"/>
              <p:cNvSpPr>
                <a:spLocks noChangeArrowheads="1"/>
              </p:cNvSpPr>
              <p:nvPr/>
            </p:nvSpPr>
            <p:spPr bwMode="auto">
              <a:xfrm>
                <a:off x="2477" y="11694"/>
                <a:ext cx="120" cy="250"/>
              </a:xfrm>
              <a:prstGeom prst="rect">
                <a:avLst/>
              </a:prstGeom>
              <a:solidFill>
                <a:srgbClr val="938953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tIns="91440" bIns="91440">
                <a:prstTxWarp prst="textNoShape">
                  <a:avLst/>
                </a:prstTxWarp>
              </a:bodyPr>
              <a:lstStyle/>
              <a:p>
                <a:endParaRPr lang="en-US" sz="1800" dirty="0"/>
              </a:p>
            </p:txBody>
          </p:sp>
        </p:grpSp>
        <p:sp>
          <p:nvSpPr>
            <p:cNvPr id="18" name="Text Box 25"/>
            <p:cNvSpPr txBox="1">
              <a:spLocks noChangeArrowheads="1"/>
            </p:cNvSpPr>
            <p:nvPr/>
          </p:nvSpPr>
          <p:spPr bwMode="auto">
            <a:xfrm>
              <a:off x="3031043" y="1577668"/>
              <a:ext cx="403594" cy="37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AutoShape 26"/>
            <p:cNvSpPr>
              <a:spLocks noChangeArrowheads="1"/>
            </p:cNvSpPr>
            <p:nvPr/>
          </p:nvSpPr>
          <p:spPr bwMode="auto">
            <a:xfrm>
              <a:off x="1989593" y="981431"/>
              <a:ext cx="1168327" cy="855672"/>
            </a:xfrm>
            <a:prstGeom prst="triangle">
              <a:avLst>
                <a:gd name="adj" fmla="val 50000"/>
              </a:avLst>
            </a:prstGeom>
            <a:solidFill>
              <a:srgbClr val="B8CCE4"/>
            </a:solidFill>
            <a:ln w="19050">
              <a:noFill/>
              <a:miter lim="800000"/>
              <a:headEnd/>
              <a:tailEnd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800" dirty="0">
                <a:ea typeface="+mn-ea"/>
                <a:cs typeface="Arial" charset="0"/>
              </a:endParaRPr>
            </a:p>
          </p:txBody>
        </p:sp>
        <p:sp>
          <p:nvSpPr>
            <p:cNvPr id="20" name="Text Box 27"/>
            <p:cNvSpPr txBox="1">
              <a:spLocks noChangeArrowheads="1"/>
            </p:cNvSpPr>
            <p:nvPr/>
          </p:nvSpPr>
          <p:spPr bwMode="auto">
            <a:xfrm>
              <a:off x="2077467" y="1330612"/>
              <a:ext cx="1019606" cy="320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r>
                <a:rPr lang="en-US" sz="1100" b="1" dirty="0">
                  <a:latin typeface="Cambria" charset="0"/>
                  <a:ea typeface="Times New Roman" charset="0"/>
                  <a:cs typeface="Times New Roman" charset="0"/>
                </a:rPr>
                <a:t>          NS1</a:t>
              </a:r>
              <a:endParaRPr lang="en-US" sz="1100" b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1" name="Text Box 28"/>
            <p:cNvSpPr txBox="1">
              <a:spLocks noChangeArrowheads="1"/>
            </p:cNvSpPr>
            <p:nvPr/>
          </p:nvSpPr>
          <p:spPr bwMode="auto">
            <a:xfrm>
              <a:off x="4592314" y="1417778"/>
              <a:ext cx="403594" cy="37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6185448" y="1417778"/>
              <a:ext cx="403594" cy="37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endParaRPr lang="en-US" sz="120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3" name="AutoShape 30"/>
            <p:cNvSpPr>
              <a:spLocks noChangeArrowheads="1"/>
            </p:cNvSpPr>
            <p:nvPr/>
          </p:nvSpPr>
          <p:spPr bwMode="auto">
            <a:xfrm>
              <a:off x="5685754" y="997476"/>
              <a:ext cx="1168327" cy="855672"/>
            </a:xfrm>
            <a:prstGeom prst="hexagon">
              <a:avLst>
                <a:gd name="adj" fmla="val 34375"/>
                <a:gd name="vf" fmla="val 115470"/>
              </a:avLst>
            </a:prstGeom>
            <a:solidFill>
              <a:schemeClr val="accent4">
                <a:lumMod val="75000"/>
              </a:schemeClr>
            </a:solidFill>
            <a:ln w="19050">
              <a:noFill/>
              <a:miter lim="800000"/>
              <a:headEnd/>
              <a:tailEnd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800" dirty="0">
                <a:ea typeface="+mn-ea"/>
                <a:cs typeface="Arial" charset="0"/>
              </a:endParaRPr>
            </a:p>
          </p:txBody>
        </p:sp>
        <p:sp>
          <p:nvSpPr>
            <p:cNvPr id="24" name="AutoShape 31"/>
            <p:cNvSpPr>
              <a:spLocks noChangeArrowheads="1"/>
            </p:cNvSpPr>
            <p:nvPr/>
          </p:nvSpPr>
          <p:spPr bwMode="auto">
            <a:xfrm>
              <a:off x="5737179" y="1074936"/>
              <a:ext cx="1019606" cy="620314"/>
            </a:xfrm>
            <a:prstGeom prst="hexagon">
              <a:avLst>
                <a:gd name="adj" fmla="val 41383"/>
                <a:gd name="vf" fmla="val 115470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latin typeface="Cambria" charset="0"/>
                  <a:ea typeface="Times New Roman" charset="0"/>
                  <a:cs typeface="Times New Roman" charset="0"/>
                </a:rPr>
                <a:t>Foreign NS n</a:t>
              </a:r>
              <a:endParaRPr lang="en-US" sz="1100" b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5" name="Text Box 32"/>
            <p:cNvSpPr txBox="1">
              <a:spLocks noChangeArrowheads="1"/>
            </p:cNvSpPr>
            <p:nvPr/>
          </p:nvSpPr>
          <p:spPr bwMode="auto">
            <a:xfrm>
              <a:off x="3428174" y="1596912"/>
              <a:ext cx="329248" cy="224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0">
              <a:prstTxWarp prst="textNoShape">
                <a:avLst/>
              </a:prstTxWarp>
            </a:bodyPr>
            <a:lstStyle/>
            <a:p>
              <a:r>
                <a:rPr lang="en-US" sz="1400" b="1" dirty="0">
                  <a:latin typeface="Times New Roman" charset="0"/>
                  <a:ea typeface="Times New Roman" charset="0"/>
                  <a:cs typeface="Times New Roman" charset="0"/>
                </a:rPr>
                <a:t>...</a:t>
              </a:r>
            </a:p>
          </p:txBody>
        </p:sp>
        <p:sp>
          <p:nvSpPr>
            <p:cNvPr id="26" name="Text Box 33"/>
            <p:cNvSpPr txBox="1">
              <a:spLocks noChangeArrowheads="1"/>
            </p:cNvSpPr>
            <p:nvPr/>
          </p:nvSpPr>
          <p:spPr bwMode="auto">
            <a:xfrm>
              <a:off x="5136397" y="1637017"/>
              <a:ext cx="329248" cy="224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0">
              <a:prstTxWarp prst="textNoShape">
                <a:avLst/>
              </a:prstTxWarp>
            </a:bodyPr>
            <a:lstStyle/>
            <a:p>
              <a:r>
                <a:rPr lang="en-US" sz="1400" b="1" dirty="0">
                  <a:latin typeface="Times New Roman" charset="0"/>
                  <a:ea typeface="Times New Roman" charset="0"/>
                  <a:cs typeface="Times New Roman" charset="0"/>
                </a:rPr>
                <a:t>...</a:t>
              </a:r>
            </a:p>
          </p:txBody>
        </p:sp>
        <p:sp>
          <p:nvSpPr>
            <p:cNvPr id="27" name="AutoShape 34"/>
            <p:cNvSpPr>
              <a:spLocks noChangeArrowheads="1"/>
            </p:cNvSpPr>
            <p:nvPr/>
          </p:nvSpPr>
          <p:spPr bwMode="auto">
            <a:xfrm>
              <a:off x="3858915" y="1002823"/>
              <a:ext cx="1168327" cy="855672"/>
            </a:xfrm>
            <a:prstGeom prst="triangle">
              <a:avLst>
                <a:gd name="adj" fmla="val 50000"/>
              </a:avLst>
            </a:prstGeom>
            <a:solidFill>
              <a:srgbClr val="B8CCE4"/>
            </a:solidFill>
            <a:ln w="19050">
              <a:noFill/>
              <a:miter lim="800000"/>
              <a:headEnd/>
              <a:tailEnd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800" dirty="0">
                <a:ea typeface="+mn-ea"/>
                <a:cs typeface="Arial" charset="0"/>
              </a:endParaRPr>
            </a:p>
          </p:txBody>
        </p:sp>
        <p:sp>
          <p:nvSpPr>
            <p:cNvPr id="28" name="Text Box 35"/>
            <p:cNvSpPr txBox="1">
              <a:spLocks noChangeArrowheads="1"/>
            </p:cNvSpPr>
            <p:nvPr/>
          </p:nvSpPr>
          <p:spPr bwMode="auto">
            <a:xfrm>
              <a:off x="3923423" y="1349329"/>
              <a:ext cx="1019606" cy="320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r>
                <a:rPr lang="en-US" sz="1100" b="1" dirty="0">
                  <a:latin typeface="Cambria" charset="0"/>
                  <a:ea typeface="Times New Roman" charset="0"/>
                  <a:cs typeface="Times New Roman" charset="0"/>
                </a:rPr>
                <a:t>          NS k</a:t>
              </a:r>
              <a:endParaRPr lang="en-US" sz="1100" b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9" name="Text Box 37"/>
            <p:cNvSpPr txBox="1">
              <a:spLocks noChangeArrowheads="1"/>
            </p:cNvSpPr>
            <p:nvPr/>
          </p:nvSpPr>
          <p:spPr bwMode="auto">
            <a:xfrm>
              <a:off x="2149509" y="2659953"/>
              <a:ext cx="116830" cy="37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pPr algn="ctr"/>
              <a:r>
                <a:rPr lang="en-US" sz="1200" b="1" dirty="0">
                  <a:latin typeface="Cambria" charset="0"/>
                  <a:ea typeface="Times New Roman" charset="0"/>
                  <a:cs typeface="Times New Roman" charset="0"/>
                </a:rPr>
                <a:t>Balancer</a:t>
              </a:r>
              <a:endParaRPr lang="en-US" sz="1200" b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0" name="AutoShape 38"/>
            <p:cNvSpPr>
              <a:spLocks noChangeArrowheads="1"/>
            </p:cNvSpPr>
            <p:nvPr/>
          </p:nvSpPr>
          <p:spPr bwMode="auto">
            <a:xfrm>
              <a:off x="2350775" y="2258356"/>
              <a:ext cx="4099665" cy="534749"/>
            </a:xfrm>
            <a:prstGeom prst="roundRect">
              <a:avLst>
                <a:gd name="adj" fmla="val 16667"/>
              </a:avLst>
            </a:prstGeom>
            <a:solidFill>
              <a:srgbClr val="D6E3BC"/>
            </a:solidFill>
            <a:ln w="19050">
              <a:noFill/>
              <a:round/>
              <a:headEnd/>
              <a:tailEnd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800" dirty="0">
                <a:ea typeface="+mn-ea"/>
                <a:cs typeface="Arial" charset="0"/>
              </a:endParaRPr>
            </a:p>
          </p:txBody>
        </p:sp>
        <p:sp>
          <p:nvSpPr>
            <p:cNvPr id="31" name="Text Box 39"/>
            <p:cNvSpPr txBox="1">
              <a:spLocks noChangeArrowheads="1"/>
            </p:cNvSpPr>
            <p:nvPr/>
          </p:nvSpPr>
          <p:spPr bwMode="auto">
            <a:xfrm>
              <a:off x="5282673" y="2505945"/>
              <a:ext cx="584149" cy="149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endParaRPr lang="en-US" sz="120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2" name="Text Box 40"/>
            <p:cNvSpPr txBox="1">
              <a:spLocks noChangeArrowheads="1"/>
            </p:cNvSpPr>
            <p:nvPr/>
          </p:nvSpPr>
          <p:spPr bwMode="auto">
            <a:xfrm>
              <a:off x="3562088" y="2504341"/>
              <a:ext cx="1841663" cy="342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r>
                <a:rPr lang="en-US" sz="1200" b="1" dirty="0">
                  <a:latin typeface="Cambria" charset="0"/>
                  <a:ea typeface="Times New Roman" charset="0"/>
                  <a:cs typeface="Times New Roman" charset="0"/>
                </a:rPr>
                <a:t>            Block </a:t>
              </a:r>
              <a:r>
                <a:rPr lang="en-US" sz="1200" b="1" dirty="0" smtClean="0">
                  <a:latin typeface="Cambria" charset="0"/>
                  <a:ea typeface="Times New Roman" charset="0"/>
                  <a:cs typeface="Times New Roman" charset="0"/>
                </a:rPr>
                <a:t> Pools</a:t>
              </a:r>
              <a:endParaRPr lang="en-US" sz="1200" b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3" name="Text Box 43"/>
            <p:cNvSpPr txBox="1">
              <a:spLocks noChangeArrowheads="1"/>
            </p:cNvSpPr>
            <p:nvPr/>
          </p:nvSpPr>
          <p:spPr bwMode="auto">
            <a:xfrm>
              <a:off x="5545009" y="2314505"/>
              <a:ext cx="712131" cy="216573"/>
            </a:xfrm>
            <a:prstGeom prst="rect">
              <a:avLst/>
            </a:prstGeom>
            <a:solidFill>
              <a:srgbClr val="E36C0A"/>
            </a:solidFill>
            <a:ln w="9525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tIns="254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latin typeface="Cambria" charset="0"/>
                  <a:ea typeface="Times New Roman" charset="0"/>
                  <a:cs typeface="Times New Roman" charset="0"/>
                </a:rPr>
                <a:t>Pool  </a:t>
              </a:r>
              <a:r>
                <a:rPr lang="en-US" sz="1100" b="1" dirty="0">
                  <a:latin typeface="Cambria" charset="0"/>
                  <a:ea typeface="Times New Roman" charset="0"/>
                  <a:cs typeface="Times New Roman" charset="0"/>
                </a:rPr>
                <a:t>n</a:t>
              </a:r>
              <a:endParaRPr lang="en-US" sz="1100" b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4" name="Text Box 46"/>
            <p:cNvSpPr txBox="1">
              <a:spLocks noChangeArrowheads="1"/>
            </p:cNvSpPr>
            <p:nvPr/>
          </p:nvSpPr>
          <p:spPr bwMode="auto">
            <a:xfrm>
              <a:off x="4034718" y="2303810"/>
              <a:ext cx="721690" cy="202135"/>
            </a:xfrm>
            <a:prstGeom prst="rect">
              <a:avLst/>
            </a:prstGeom>
            <a:solidFill>
              <a:srgbClr val="76923C"/>
            </a:solidFill>
            <a:ln w="9525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tIns="254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latin typeface="Cambria" charset="0"/>
                  <a:ea typeface="Times New Roman" charset="0"/>
                  <a:cs typeface="Times New Roman" charset="0"/>
                </a:rPr>
                <a:t>Pool  </a:t>
              </a:r>
              <a:r>
                <a:rPr lang="en-US" sz="1100" b="1" dirty="0">
                  <a:latin typeface="Cambria" charset="0"/>
                  <a:ea typeface="Times New Roman" charset="0"/>
                  <a:cs typeface="Times New Roman" charset="0"/>
                </a:rPr>
                <a:t>k</a:t>
              </a:r>
              <a:endParaRPr lang="en-US" sz="1100" b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5" name="Text Box 49"/>
            <p:cNvSpPr txBox="1">
              <a:spLocks noChangeArrowheads="1"/>
            </p:cNvSpPr>
            <p:nvPr/>
          </p:nvSpPr>
          <p:spPr bwMode="auto">
            <a:xfrm>
              <a:off x="2477164" y="2314505"/>
              <a:ext cx="755146" cy="216573"/>
            </a:xfrm>
            <a:prstGeom prst="rect">
              <a:avLst/>
            </a:prstGeom>
            <a:solidFill>
              <a:srgbClr val="938953"/>
            </a:solidFill>
            <a:ln w="9525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tIns="254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050" b="1" dirty="0" smtClean="0">
                  <a:latin typeface="Cambria" charset="0"/>
                  <a:ea typeface="Times New Roman" charset="0"/>
                  <a:cs typeface="Times New Roman" charset="0"/>
                </a:rPr>
                <a:t>Pool  </a:t>
              </a:r>
              <a:r>
                <a:rPr lang="en-US" sz="1050" b="1" dirty="0">
                  <a:latin typeface="Cambria" charset="0"/>
                  <a:ea typeface="Times New Roman" charset="0"/>
                  <a:cs typeface="Times New Roman" charset="0"/>
                </a:rPr>
                <a:t>1</a:t>
              </a:r>
              <a:endParaRPr lang="en-US" sz="1050" b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6" name="Line 50"/>
            <p:cNvSpPr>
              <a:spLocks noChangeShapeType="1"/>
            </p:cNvSpPr>
            <p:nvPr/>
          </p:nvSpPr>
          <p:spPr bwMode="auto">
            <a:xfrm flipH="1">
              <a:off x="4400594" y="1841114"/>
              <a:ext cx="10621" cy="4599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800" dirty="0">
                <a:ea typeface="+mn-ea"/>
                <a:cs typeface="Arial" charset="0"/>
              </a:endParaRPr>
            </a:p>
          </p:txBody>
        </p:sp>
        <p:sp>
          <p:nvSpPr>
            <p:cNvPr id="37" name="Line 51"/>
            <p:cNvSpPr>
              <a:spLocks noChangeShapeType="1"/>
            </p:cNvSpPr>
            <p:nvPr/>
          </p:nvSpPr>
          <p:spPr bwMode="auto">
            <a:xfrm flipH="1">
              <a:off x="5791966" y="1851809"/>
              <a:ext cx="456709" cy="49201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800" dirty="0">
                <a:ea typeface="+mn-ea"/>
                <a:cs typeface="Arial" charset="0"/>
              </a:endParaRPr>
            </a:p>
          </p:txBody>
        </p:sp>
        <p:sp>
          <p:nvSpPr>
            <p:cNvPr id="38" name="Line 52"/>
            <p:cNvSpPr>
              <a:spLocks noChangeShapeType="1"/>
            </p:cNvSpPr>
            <p:nvPr/>
          </p:nvSpPr>
          <p:spPr bwMode="auto">
            <a:xfrm>
              <a:off x="2541893" y="1851809"/>
              <a:ext cx="392982" cy="4706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800" dirty="0">
                <a:ea typeface="+mn-ea"/>
                <a:cs typeface="Arial" charset="0"/>
              </a:endParaRPr>
            </a:p>
          </p:txBody>
        </p:sp>
        <p:sp>
          <p:nvSpPr>
            <p:cNvPr id="39" name="Left Brace 62"/>
            <p:cNvSpPr>
              <a:spLocks/>
            </p:cNvSpPr>
            <p:nvPr/>
          </p:nvSpPr>
          <p:spPr bwMode="auto">
            <a:xfrm rot="5400000">
              <a:off x="4175332" y="726128"/>
              <a:ext cx="366734" cy="4635767"/>
            </a:xfrm>
            <a:prstGeom prst="leftBrace">
              <a:avLst>
                <a:gd name="adj1" fmla="val 8338"/>
                <a:gd name="adj2" fmla="val 50274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sz="1600" dirty="0"/>
            </a:p>
          </p:txBody>
        </p:sp>
        <p:sp>
          <p:nvSpPr>
            <p:cNvPr id="40" name="Rectangle 60"/>
            <p:cNvSpPr>
              <a:spLocks noChangeArrowheads="1"/>
            </p:cNvSpPr>
            <p:nvPr/>
          </p:nvSpPr>
          <p:spPr bwMode="auto">
            <a:xfrm>
              <a:off x="1890117" y="774987"/>
              <a:ext cx="1542865" cy="208846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sz="1600" dirty="0"/>
            </a:p>
          </p:txBody>
        </p:sp>
        <p:sp>
          <p:nvSpPr>
            <p:cNvPr id="41" name="Rectangle 61"/>
            <p:cNvSpPr>
              <a:spLocks noChangeArrowheads="1"/>
            </p:cNvSpPr>
            <p:nvPr/>
          </p:nvSpPr>
          <p:spPr bwMode="auto">
            <a:xfrm>
              <a:off x="3732659" y="780487"/>
              <a:ext cx="1444119" cy="208846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sz="1600" dirty="0"/>
            </a:p>
          </p:txBody>
        </p:sp>
        <p:sp>
          <p:nvSpPr>
            <p:cNvPr id="42" name="Rectangle 66"/>
            <p:cNvSpPr>
              <a:spLocks noChangeArrowheads="1"/>
            </p:cNvSpPr>
            <p:nvPr/>
          </p:nvSpPr>
          <p:spPr bwMode="auto">
            <a:xfrm>
              <a:off x="5435475" y="796880"/>
              <a:ext cx="1511425" cy="208846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sz="1600" dirty="0"/>
            </a:p>
          </p:txBody>
        </p:sp>
        <p:sp>
          <p:nvSpPr>
            <p:cNvPr id="43" name="TextBox 67"/>
            <p:cNvSpPr txBox="1">
              <a:spLocks noChangeArrowheads="1"/>
            </p:cNvSpPr>
            <p:nvPr/>
          </p:nvSpPr>
          <p:spPr bwMode="auto">
            <a:xfrm>
              <a:off x="1862139" y="789431"/>
              <a:ext cx="67975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/>
                <a:t>NN-1</a:t>
              </a:r>
            </a:p>
          </p:txBody>
        </p:sp>
        <p:sp>
          <p:nvSpPr>
            <p:cNvPr id="44" name="TextBox 68"/>
            <p:cNvSpPr txBox="1">
              <a:spLocks noChangeArrowheads="1"/>
            </p:cNvSpPr>
            <p:nvPr/>
          </p:nvSpPr>
          <p:spPr bwMode="auto">
            <a:xfrm>
              <a:off x="3713658" y="780478"/>
              <a:ext cx="5941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/>
                <a:t>NN-k</a:t>
              </a:r>
            </a:p>
          </p:txBody>
        </p:sp>
        <p:sp>
          <p:nvSpPr>
            <p:cNvPr id="45" name="TextBox 69"/>
            <p:cNvSpPr txBox="1">
              <a:spLocks noChangeArrowheads="1"/>
            </p:cNvSpPr>
            <p:nvPr/>
          </p:nvSpPr>
          <p:spPr bwMode="auto">
            <a:xfrm>
              <a:off x="5403699" y="771525"/>
              <a:ext cx="60489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/>
                <a:t>NN-n</a:t>
              </a:r>
            </a:p>
          </p:txBody>
        </p:sp>
        <p:sp>
          <p:nvSpPr>
            <p:cNvPr id="46" name="Text Box 40"/>
            <p:cNvSpPr txBox="1">
              <a:spLocks noChangeArrowheads="1"/>
            </p:cNvSpPr>
            <p:nvPr/>
          </p:nvSpPr>
          <p:spPr bwMode="auto">
            <a:xfrm>
              <a:off x="3453484" y="3825243"/>
              <a:ext cx="1841663" cy="342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prstTxWarp prst="textNoShape">
                <a:avLst/>
              </a:prstTxWarp>
            </a:bodyPr>
            <a:lstStyle/>
            <a:p>
              <a:pPr algn="ctr"/>
              <a:r>
                <a:rPr lang="en-US" sz="1200" b="1" dirty="0" smtClean="0">
                  <a:latin typeface="Cambria" charset="0"/>
                  <a:ea typeface="Times New Roman" charset="0"/>
                  <a:cs typeface="Times New Roman" charset="0"/>
                </a:rPr>
                <a:t>Common Storage</a:t>
              </a:r>
              <a:endParaRPr lang="en-US" sz="1200" b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47" name="AutoShape 58"/>
            <p:cNvSpPr>
              <a:spLocks noChangeArrowheads="1"/>
            </p:cNvSpPr>
            <p:nvPr/>
          </p:nvSpPr>
          <p:spPr bwMode="auto">
            <a:xfrm>
              <a:off x="1238250" y="782829"/>
              <a:ext cx="279400" cy="1269897"/>
            </a:xfrm>
            <a:prstGeom prst="upDownArrow">
              <a:avLst>
                <a:gd name="adj1" fmla="val 50000"/>
                <a:gd name="adj2" fmla="val 90909"/>
              </a:avLst>
            </a:prstGeom>
            <a:solidFill>
              <a:srgbClr val="8DB3E2"/>
            </a:solidFill>
            <a:ln w="19050">
              <a:solidFill>
                <a:srgbClr val="4A7EBB"/>
              </a:solidFill>
              <a:miter lim="800000"/>
              <a:headEnd/>
              <a:tailEnd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AutoShape 59"/>
            <p:cNvSpPr>
              <a:spLocks noChangeArrowheads="1"/>
            </p:cNvSpPr>
            <p:nvPr/>
          </p:nvSpPr>
          <p:spPr bwMode="auto">
            <a:xfrm>
              <a:off x="1250950" y="2179717"/>
              <a:ext cx="266700" cy="1946048"/>
            </a:xfrm>
            <a:prstGeom prst="upDownArrow">
              <a:avLst>
                <a:gd name="adj1" fmla="val 50000"/>
                <a:gd name="adj2" fmla="val 164000"/>
              </a:avLst>
            </a:prstGeom>
            <a:solidFill>
              <a:srgbClr val="8DB3E2"/>
            </a:solidFill>
            <a:ln w="19050">
              <a:solidFill>
                <a:srgbClr val="4A7EBB"/>
              </a:solidFill>
              <a:miter lim="800000"/>
              <a:headEnd/>
              <a:tailEnd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60110" y="827267"/>
              <a:ext cx="430887" cy="1187184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Namespace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92583" y="2589366"/>
              <a:ext cx="430887" cy="1335462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Block storage</a:t>
              </a:r>
              <a:endParaRPr lang="en-US" dirty="0"/>
            </a:p>
          </p:txBody>
        </p:sp>
      </p:grpSp>
      <p:sp>
        <p:nvSpPr>
          <p:cNvPr id="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</p:spPr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6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525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3308"/>
            <a:ext cx="7620000" cy="4373563"/>
          </a:xfrm>
        </p:spPr>
        <p:txBody>
          <a:bodyPr>
            <a:normAutofit/>
          </a:bodyPr>
          <a:lstStyle/>
          <a:p>
            <a:r>
              <a:rPr lang="en-US" sz="2400" dirty="0"/>
              <a:t>Limitations of HDFS write pipeline in 0.20</a:t>
            </a:r>
          </a:p>
          <a:p>
            <a:pPr lvl="1"/>
            <a:r>
              <a:rPr lang="en-US" sz="2000" dirty="0"/>
              <a:t>Broken Flush, </a:t>
            </a:r>
            <a:r>
              <a:rPr lang="en-US" sz="2000" dirty="0" smtClean="0"/>
              <a:t>Sync, Append</a:t>
            </a:r>
            <a:endParaRPr lang="en-US" sz="2000" dirty="0"/>
          </a:p>
          <a:p>
            <a:pPr lvl="1"/>
            <a:r>
              <a:rPr lang="en-US" sz="2000" dirty="0" smtClean="0"/>
              <a:t>Node failures can cause data </a:t>
            </a:r>
            <a:r>
              <a:rPr lang="en-US" sz="2000" dirty="0"/>
              <a:t>loss </a:t>
            </a:r>
            <a:r>
              <a:rPr lang="en-US" sz="2000" dirty="0" smtClean="0"/>
              <a:t>for </a:t>
            </a:r>
            <a:r>
              <a:rPr lang="en-US" sz="2000" dirty="0"/>
              <a:t>slow </a:t>
            </a:r>
            <a:r>
              <a:rPr lang="en-US" sz="2000" dirty="0" smtClean="0"/>
              <a:t>writers</a:t>
            </a:r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sz="2400" dirty="0" smtClean="0"/>
              <a:t>Hadoop.Next</a:t>
            </a:r>
            <a:endParaRPr lang="en-US" sz="2400" dirty="0"/>
          </a:p>
          <a:p>
            <a:pPr lvl="1"/>
            <a:r>
              <a:rPr lang="en-US" sz="2000" dirty="0"/>
              <a:t>Flush, Sync, and Append support</a:t>
            </a:r>
          </a:p>
          <a:p>
            <a:pPr lvl="1"/>
            <a:r>
              <a:rPr lang="en-US" sz="2000" dirty="0"/>
              <a:t>New replicas are added </a:t>
            </a:r>
            <a:r>
              <a:rPr lang="en-US" sz="2000" dirty="0" smtClean="0"/>
              <a:t> dynamically on failures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2 – Core – HDFS Write Pipeline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361992" y="3067212"/>
            <a:ext cx="6466416" cy="1545165"/>
            <a:chOff x="1153584" y="624418"/>
            <a:chExt cx="6466416" cy="1545165"/>
          </a:xfrm>
        </p:grpSpPr>
        <p:sp>
          <p:nvSpPr>
            <p:cNvPr id="7" name="Rectangle 6"/>
            <p:cNvSpPr/>
            <p:nvPr/>
          </p:nvSpPr>
          <p:spPr>
            <a:xfrm>
              <a:off x="5010150" y="624418"/>
              <a:ext cx="825500" cy="767815"/>
            </a:xfrm>
            <a:prstGeom prst="rect">
              <a:avLst/>
            </a:prstGeom>
            <a:solidFill>
              <a:srgbClr val="669900"/>
            </a:solidFill>
            <a:ln w="31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normAutofit/>
            </a:bodyPr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524250" y="624419"/>
              <a:ext cx="825500" cy="778398"/>
            </a:xfrm>
            <a:prstGeom prst="rect">
              <a:avLst/>
            </a:prstGeom>
            <a:solidFill>
              <a:srgbClr val="669900"/>
            </a:solidFill>
            <a:ln w="31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normAutofit/>
            </a:bodyPr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794500" y="624419"/>
              <a:ext cx="825500" cy="699552"/>
            </a:xfrm>
            <a:prstGeom prst="rect">
              <a:avLst/>
            </a:prstGeom>
            <a:solidFill>
              <a:srgbClr val="669900"/>
            </a:solidFill>
            <a:ln w="31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normAutofit/>
            </a:bodyPr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DN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1153584" y="624418"/>
              <a:ext cx="1217082" cy="883710"/>
            </a:xfrm>
            <a:prstGeom prst="ellipse">
              <a:avLst/>
            </a:prstGeom>
            <a:noFill/>
            <a:ln w="31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>
              <a:normAutofit/>
            </a:bodyPr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Client</a:t>
              </a:r>
            </a:p>
          </p:txBody>
        </p:sp>
        <p:sp>
          <p:nvSpPr>
            <p:cNvPr id="11" name="Can 10"/>
            <p:cNvSpPr/>
            <p:nvPr/>
          </p:nvSpPr>
          <p:spPr>
            <a:xfrm>
              <a:off x="3587748" y="1661583"/>
              <a:ext cx="698500" cy="508000"/>
            </a:xfrm>
            <a:prstGeom prst="can">
              <a:avLst/>
            </a:prstGeom>
            <a:solidFill>
              <a:srgbClr val="666666"/>
            </a:solidFill>
            <a:ln w="31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normAutofit lnSpcReduction="10000"/>
            </a:bodyPr>
            <a:lstStyle/>
            <a:p>
              <a:pPr algn="ctr"/>
              <a:endPara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Can 11"/>
            <p:cNvSpPr/>
            <p:nvPr/>
          </p:nvSpPr>
          <p:spPr>
            <a:xfrm>
              <a:off x="5094818" y="1661583"/>
              <a:ext cx="698500" cy="508000"/>
            </a:xfrm>
            <a:prstGeom prst="can">
              <a:avLst/>
            </a:prstGeom>
            <a:solidFill>
              <a:srgbClr val="666666"/>
            </a:solidFill>
            <a:ln w="31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normAutofit lnSpcReduction="10000"/>
            </a:bodyPr>
            <a:lstStyle/>
            <a:p>
              <a:pPr algn="ctr"/>
              <a:endPara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Can 12"/>
            <p:cNvSpPr/>
            <p:nvPr/>
          </p:nvSpPr>
          <p:spPr>
            <a:xfrm>
              <a:off x="6857206" y="1612895"/>
              <a:ext cx="698500" cy="508000"/>
            </a:xfrm>
            <a:prstGeom prst="can">
              <a:avLst/>
            </a:prstGeom>
            <a:solidFill>
              <a:srgbClr val="666666"/>
            </a:solidFill>
            <a:ln w="31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normAutofit lnSpcReduction="10000"/>
            </a:bodyPr>
            <a:lstStyle/>
            <a:p>
              <a:pPr algn="ctr"/>
              <a:endPara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2381250" y="1153579"/>
              <a:ext cx="4826795" cy="10583"/>
            </a:xfrm>
            <a:prstGeom prst="straightConnector1">
              <a:avLst/>
            </a:prstGeom>
            <a:ln w="635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0800000" flipV="1">
              <a:off x="2367490" y="1004351"/>
              <a:ext cx="4838174" cy="1"/>
            </a:xfrm>
            <a:prstGeom prst="straightConnector1">
              <a:avLst/>
            </a:prstGeom>
            <a:ln w="635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473320" y="770467"/>
              <a:ext cx="914400" cy="45720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normAutofit/>
            </a:bodyPr>
            <a:lstStyle/>
            <a:p>
              <a:r>
                <a:rPr lang="en-US" sz="1200" dirty="0" smtClean="0"/>
                <a:t>Flush Ack</a:t>
              </a:r>
            </a:p>
          </p:txBody>
        </p:sp>
        <p:cxnSp>
          <p:nvCxnSpPr>
            <p:cNvPr id="17" name="Curved Connector 16"/>
            <p:cNvCxnSpPr>
              <a:endCxn id="13" idx="1"/>
            </p:cNvCxnSpPr>
            <p:nvPr/>
          </p:nvCxnSpPr>
          <p:spPr>
            <a:xfrm rot="16200000" flipH="1">
              <a:off x="6976403" y="1382842"/>
              <a:ext cx="459314" cy="792"/>
            </a:xfrm>
            <a:prstGeom prst="curvedConnector3">
              <a:avLst>
                <a:gd name="adj1" fmla="val 50000"/>
              </a:avLst>
            </a:prstGeom>
            <a:ln w="635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7"/>
            <p:cNvCxnSpPr/>
            <p:nvPr/>
          </p:nvCxnSpPr>
          <p:spPr>
            <a:xfrm rot="16200000" flipH="1">
              <a:off x="5168239" y="1382840"/>
              <a:ext cx="459314" cy="792"/>
            </a:xfrm>
            <a:prstGeom prst="curvedConnector3">
              <a:avLst>
                <a:gd name="adj1" fmla="val 50000"/>
              </a:avLst>
            </a:prstGeom>
            <a:ln w="635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urved Connector 18"/>
            <p:cNvCxnSpPr/>
            <p:nvPr/>
          </p:nvCxnSpPr>
          <p:spPr>
            <a:xfrm rot="16200000" flipH="1">
              <a:off x="3718322" y="1402420"/>
              <a:ext cx="459314" cy="792"/>
            </a:xfrm>
            <a:prstGeom prst="curvedConnector3">
              <a:avLst>
                <a:gd name="adj1" fmla="val 50000"/>
              </a:avLst>
            </a:prstGeom>
            <a:ln w="635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</p:spPr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699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 – Data – HCatalog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122555" y="1510826"/>
            <a:ext cx="6472856" cy="3730624"/>
            <a:chOff x="2047850" y="1600472"/>
            <a:chExt cx="6472856" cy="3730624"/>
          </a:xfrm>
        </p:grpSpPr>
        <p:sp>
          <p:nvSpPr>
            <p:cNvPr id="5" name="Can 4"/>
            <p:cNvSpPr/>
            <p:nvPr/>
          </p:nvSpPr>
          <p:spPr>
            <a:xfrm>
              <a:off x="4282081" y="3979514"/>
              <a:ext cx="1112486" cy="1351582"/>
            </a:xfrm>
            <a:prstGeom prst="can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HDFS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Can 5"/>
            <p:cNvSpPr/>
            <p:nvPr/>
          </p:nvSpPr>
          <p:spPr>
            <a:xfrm>
              <a:off x="5663302" y="3979514"/>
              <a:ext cx="1112486" cy="1351582"/>
            </a:xfrm>
            <a:prstGeom prst="can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HBase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732992" y="2963031"/>
              <a:ext cx="3571006" cy="42057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HCatalog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047850" y="1608883"/>
              <a:ext cx="1348231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Map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Reduce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732992" y="1608883"/>
              <a:ext cx="1348231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Pig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394567" y="1600472"/>
              <a:ext cx="1348231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Hive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7045339" y="1608883"/>
              <a:ext cx="1348231" cy="9144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Streaming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13" name="Straight Arrow Connector 12"/>
            <p:cNvCxnSpPr>
              <a:stCxn id="8" idx="2"/>
              <a:endCxn id="7" idx="0"/>
            </p:cNvCxnSpPr>
            <p:nvPr/>
          </p:nvCxnSpPr>
          <p:spPr>
            <a:xfrm rot="16200000" flipH="1">
              <a:off x="3900356" y="1344892"/>
              <a:ext cx="439748" cy="279652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9" idx="2"/>
              <a:endCxn id="7" idx="0"/>
            </p:cNvCxnSpPr>
            <p:nvPr/>
          </p:nvCxnSpPr>
          <p:spPr>
            <a:xfrm rot="16200000" flipH="1">
              <a:off x="4742927" y="2187463"/>
              <a:ext cx="439748" cy="111138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2"/>
              <a:endCxn id="7" idx="0"/>
            </p:cNvCxnSpPr>
            <p:nvPr/>
          </p:nvCxnSpPr>
          <p:spPr>
            <a:xfrm rot="5400000">
              <a:off x="5569510" y="2463857"/>
              <a:ext cx="448159" cy="5501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5" idx="1"/>
              <a:endCxn id="7" idx="2"/>
            </p:cNvCxnSpPr>
            <p:nvPr/>
          </p:nvCxnSpPr>
          <p:spPr>
            <a:xfrm rot="5400000" flipH="1" flipV="1">
              <a:off x="4880454" y="3341474"/>
              <a:ext cx="595911" cy="68017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1" idx="2"/>
              <a:endCxn id="7" idx="0"/>
            </p:cNvCxnSpPr>
            <p:nvPr/>
          </p:nvCxnSpPr>
          <p:spPr>
            <a:xfrm rot="5400000">
              <a:off x="6399101" y="1642677"/>
              <a:ext cx="439748" cy="2200960"/>
            </a:xfrm>
            <a:prstGeom prst="straightConnector1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  <a:prstDash val="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7" idx="2"/>
              <a:endCxn id="6" idx="1"/>
            </p:cNvCxnSpPr>
            <p:nvPr/>
          </p:nvCxnSpPr>
          <p:spPr>
            <a:xfrm rot="16200000" flipH="1">
              <a:off x="5571065" y="3331033"/>
              <a:ext cx="595911" cy="701050"/>
            </a:xfrm>
            <a:prstGeom prst="straightConnector1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  <a:prstDash val="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ounded Rectangle 30"/>
            <p:cNvSpPr/>
            <p:nvPr/>
          </p:nvSpPr>
          <p:spPr>
            <a:xfrm>
              <a:off x="7303998" y="3979514"/>
              <a:ext cx="238656" cy="25355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7303998" y="4493580"/>
              <a:ext cx="238656" cy="25355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542654" y="3929218"/>
              <a:ext cx="9780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= Phase 1</a:t>
              </a:r>
              <a:endParaRPr lang="en-US" sz="16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542654" y="4426292"/>
              <a:ext cx="9780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= Phase 2</a:t>
              </a:r>
              <a:endParaRPr lang="en-US" sz="1600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03724" y="3510407"/>
            <a:ext cx="41530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 </a:t>
            </a:r>
            <a:r>
              <a:rPr lang="en-US" dirty="0" smtClean="0"/>
              <a:t>Shared schema and data model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 Data can be shared between tool users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 Data located by table rather than file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 Clients independent of storage details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 format, compression, …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 Only one adaptor for new formats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 </a:t>
            </a:r>
            <a:r>
              <a:rPr lang="en-US" dirty="0" smtClean="0"/>
              <a:t>not one per tool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 Notifications when new data is available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</p:spPr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954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Hortonworks Value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0167051"/>
              </p:ext>
            </p:extLst>
          </p:nvPr>
        </p:nvGraphicFramePr>
        <p:xfrm>
          <a:off x="457200" y="1228388"/>
          <a:ext cx="8229600" cy="4987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Information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6653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Hortonworks Differentiation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Unmatched </a:t>
            </a:r>
            <a:r>
              <a:rPr lang="en-US" b="1" dirty="0" smtClean="0"/>
              <a:t>domain expertise</a:t>
            </a:r>
          </a:p>
          <a:p>
            <a:pPr lvl="1"/>
            <a:r>
              <a:rPr lang="en-US" dirty="0"/>
              <a:t>Delivered every major release of Apache Hadoop to date</a:t>
            </a:r>
          </a:p>
          <a:p>
            <a:pPr lvl="1"/>
            <a:r>
              <a:rPr lang="en-US" dirty="0" smtClean="0"/>
              <a:t>Critical mass of committers</a:t>
            </a:r>
          </a:p>
          <a:p>
            <a:endParaRPr lang="en-US" sz="1800" dirty="0" smtClean="0"/>
          </a:p>
          <a:p>
            <a:r>
              <a:rPr lang="en-US" b="1" dirty="0" smtClean="0"/>
              <a:t>Community leadership </a:t>
            </a:r>
            <a:r>
              <a:rPr lang="en-US" dirty="0" smtClean="0"/>
              <a:t>role </a:t>
            </a:r>
            <a:endParaRPr lang="en-US" dirty="0"/>
          </a:p>
          <a:p>
            <a:pPr lvl="1"/>
            <a:r>
              <a:rPr lang="en-US" dirty="0" smtClean="0"/>
              <a:t>Setting direction for core projects</a:t>
            </a:r>
          </a:p>
          <a:p>
            <a:endParaRPr lang="en-US" sz="1800" dirty="0" smtClean="0"/>
          </a:p>
          <a:p>
            <a:r>
              <a:rPr lang="en-US" b="1" dirty="0" smtClean="0"/>
              <a:t>Yahoo! commitment </a:t>
            </a:r>
            <a:r>
              <a:rPr lang="en-US" dirty="0" smtClean="0"/>
              <a:t>and backing</a:t>
            </a:r>
          </a:p>
          <a:p>
            <a:pPr lvl="1"/>
            <a:r>
              <a:rPr lang="en-US" dirty="0" smtClean="0"/>
              <a:t>Access to 1,000+ Hadoop engineers, Yahoo! grid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Absolute </a:t>
            </a:r>
            <a:r>
              <a:rPr lang="en-US" b="1" dirty="0" smtClean="0"/>
              <a:t>dedication to Apache </a:t>
            </a:r>
            <a:r>
              <a:rPr lang="en-US" dirty="0" smtClean="0"/>
              <a:t>&amp; open source</a:t>
            </a:r>
          </a:p>
          <a:p>
            <a:pPr lvl="1"/>
            <a:r>
              <a:rPr lang="en-US" dirty="0" smtClean="0"/>
              <a:t>Focused on making Apache Hadoop the standard</a:t>
            </a:r>
          </a:p>
          <a:p>
            <a:endParaRPr lang="en-US" sz="1800" dirty="0" smtClean="0"/>
          </a:p>
          <a:p>
            <a:r>
              <a:rPr lang="en-US" dirty="0" smtClean="0"/>
              <a:t>Focus on delivering significant </a:t>
            </a:r>
            <a:r>
              <a:rPr lang="en-US" b="1" dirty="0" smtClean="0"/>
              <a:t>value to technology vendors</a:t>
            </a:r>
          </a:p>
          <a:p>
            <a:pPr lvl="1"/>
            <a:r>
              <a:rPr lang="en-US" dirty="0" smtClean="0"/>
              <a:t>ISVs, OEMs, Systems Integrators and other service providers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Calibri"/>
              </a:rPr>
              <a:t>Confidential Information</a:t>
            </a:r>
            <a:endParaRPr lang="en-US" dirty="0">
              <a:latin typeface="Calibri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1112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57200" y="1754865"/>
            <a:ext cx="7772400" cy="3030793"/>
          </a:xfrm>
        </p:spPr>
        <p:txBody>
          <a:bodyPr>
            <a:normAutofit/>
          </a:bodyPr>
          <a:lstStyle/>
          <a:p>
            <a:r>
              <a:rPr lang="en-US" sz="6600" dirty="0" smtClean="0"/>
              <a:t>Thank You.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</p:spPr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863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About Hortonworks</a:t>
            </a:r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367164" indent="-358234"/>
            <a:r>
              <a:rPr lang="en-US" sz="2400" b="1" dirty="0" smtClean="0"/>
              <a:t>Mission: </a:t>
            </a:r>
            <a:r>
              <a:rPr lang="en-US" sz="2400" b="0" dirty="0" smtClean="0"/>
              <a:t>Revolutionize and commoditize the storage and processing of big data via open source</a:t>
            </a:r>
          </a:p>
          <a:p>
            <a:pPr marL="367164" indent="-358234"/>
            <a:endParaRPr lang="en-US" sz="1400" b="1" dirty="0" smtClean="0"/>
          </a:p>
          <a:p>
            <a:pPr marL="367164" indent="-358234"/>
            <a:r>
              <a:rPr lang="en-US" sz="2400" b="1" dirty="0" smtClean="0"/>
              <a:t>Vision: </a:t>
            </a:r>
            <a:r>
              <a:rPr lang="en-US" sz="2400" b="0" dirty="0" smtClean="0"/>
              <a:t>Half of the world’s data will be stored in Apache Hadoop within five years</a:t>
            </a:r>
          </a:p>
          <a:p>
            <a:pPr marL="767214" lvl="1" indent="-358234"/>
            <a:endParaRPr lang="en-US" sz="1400" b="1" dirty="0" smtClean="0"/>
          </a:p>
          <a:p>
            <a:pPr marL="367164" indent="-358234"/>
            <a:r>
              <a:rPr lang="en-US" sz="2400" b="1" dirty="0" smtClean="0"/>
              <a:t>Strategy: </a:t>
            </a:r>
            <a:r>
              <a:rPr lang="en-US" dirty="0" smtClean="0"/>
              <a:t>Grow the Apache Hadoop Ecosystem by making Apache Hadoop easier to consume, </a:t>
            </a:r>
            <a:r>
              <a:rPr lang="en-US" dirty="0"/>
              <a:t>p</a:t>
            </a:r>
            <a:r>
              <a:rPr lang="en-US" dirty="0" smtClean="0"/>
              <a:t>rofit by providing training, support and certification</a:t>
            </a:r>
          </a:p>
          <a:p>
            <a:pPr marL="1167264" lvl="2" indent="-358234"/>
            <a:r>
              <a:rPr lang="en-US" dirty="0" smtClean="0"/>
              <a:t>An independent company</a:t>
            </a:r>
          </a:p>
          <a:p>
            <a:pPr marL="1167264" lvl="2" indent="-358234"/>
            <a:r>
              <a:rPr lang="en-US" dirty="0" smtClean="0"/>
              <a:t>Focused on making Apache Hadoop great</a:t>
            </a:r>
          </a:p>
          <a:p>
            <a:pPr marL="1167264" lvl="2" indent="-358234"/>
            <a:r>
              <a:rPr lang="en-US" dirty="0" smtClean="0"/>
              <a:t>Hold nothing back, Apache Hadoop will be complete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Hortonworks Inc. 2011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3684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Credentials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Technical: </a:t>
            </a:r>
            <a:r>
              <a:rPr lang="en-US" sz="2000" b="0" dirty="0" smtClean="0"/>
              <a:t>key architects and committers from Yahoo! Hadoop engineering team</a:t>
            </a:r>
          </a:p>
          <a:p>
            <a:pPr lvl="1"/>
            <a:r>
              <a:rPr lang="en-US" sz="1800" dirty="0"/>
              <a:t>Highest concentration of Apache Hadoop committers</a:t>
            </a:r>
          </a:p>
          <a:p>
            <a:pPr lvl="1"/>
            <a:r>
              <a:rPr lang="en-US" sz="1800" dirty="0"/>
              <a:t>Contributed &gt;70% of the code in Hadoop, Pig and </a:t>
            </a:r>
            <a:r>
              <a:rPr lang="en-US" sz="1800" dirty="0" err="1"/>
              <a:t>ZooKeeper</a:t>
            </a:r>
            <a:endParaRPr lang="en-US" sz="1800" dirty="0"/>
          </a:p>
          <a:p>
            <a:pPr lvl="1"/>
            <a:r>
              <a:rPr lang="en-US" sz="1800" dirty="0" smtClean="0"/>
              <a:t>Delivered every major/stable Apache Hadoop release since 0.1</a:t>
            </a:r>
          </a:p>
          <a:p>
            <a:pPr lvl="1"/>
            <a:r>
              <a:rPr lang="en-US" sz="1800" dirty="0" smtClean="0"/>
              <a:t>History of driving innovation across entire Apache Hadoop stack</a:t>
            </a:r>
          </a:p>
          <a:p>
            <a:pPr lvl="1"/>
            <a:r>
              <a:rPr lang="en-US" sz="1800" dirty="0" smtClean="0"/>
              <a:t>Experience managing world’s largest deployment</a:t>
            </a:r>
          </a:p>
          <a:p>
            <a:endParaRPr lang="en-US" sz="900" dirty="0" smtClean="0"/>
          </a:p>
          <a:p>
            <a:r>
              <a:rPr lang="en-US" sz="2000" b="1" dirty="0" smtClean="0"/>
              <a:t>Business operations: </a:t>
            </a:r>
            <a:r>
              <a:rPr lang="en-US" sz="2000" b="0" dirty="0" smtClean="0"/>
              <a:t>team of highly successful open source veterans</a:t>
            </a:r>
          </a:p>
          <a:p>
            <a:pPr lvl="1"/>
            <a:r>
              <a:rPr lang="en-US" sz="1800" dirty="0" smtClean="0"/>
              <a:t>Led by Rob Bearden, former COO of SpringSource &amp; JBoss</a:t>
            </a:r>
          </a:p>
          <a:p>
            <a:endParaRPr lang="en-US" sz="900" dirty="0" smtClean="0"/>
          </a:p>
          <a:p>
            <a:r>
              <a:rPr lang="en-US" sz="2000" b="1" dirty="0" smtClean="0"/>
              <a:t>Investors: </a:t>
            </a:r>
            <a:r>
              <a:rPr lang="en-US" sz="2000" b="0" dirty="0" smtClean="0"/>
              <a:t>backed by Benchmark Capital and Yahoo!</a:t>
            </a:r>
          </a:p>
          <a:p>
            <a:pPr lvl="1"/>
            <a:r>
              <a:rPr lang="en-US" sz="1800" dirty="0" smtClean="0"/>
              <a:t>Benchmark was key investor in Red Hat, MySQL, SpringSource, Twitter &amp; eBay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23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Hortonworks and Yahoo!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/>
              <a:t>Yahoo! is a </a:t>
            </a:r>
            <a:r>
              <a:rPr lang="en-US" sz="2600" b="1" dirty="0" smtClean="0"/>
              <a:t>development </a:t>
            </a:r>
            <a:r>
              <a:rPr lang="en-US" sz="2600" b="1" dirty="0"/>
              <a:t>partner</a:t>
            </a:r>
          </a:p>
          <a:p>
            <a:pPr lvl="1"/>
            <a:r>
              <a:rPr lang="en-US" sz="2200" dirty="0" smtClean="0"/>
              <a:t>Leverage large </a:t>
            </a:r>
            <a:r>
              <a:rPr lang="en-US" sz="2200" dirty="0"/>
              <a:t>Yahoo! </a:t>
            </a:r>
            <a:r>
              <a:rPr lang="en-US" sz="2200" dirty="0" smtClean="0"/>
              <a:t>development, testing &amp; operations team</a:t>
            </a:r>
            <a:endParaRPr lang="en-US" sz="2200" dirty="0"/>
          </a:p>
          <a:p>
            <a:pPr lvl="2"/>
            <a:r>
              <a:rPr lang="en-US" sz="1800" dirty="0" smtClean="0"/>
              <a:t>More </a:t>
            </a:r>
            <a:r>
              <a:rPr lang="en-US" sz="1800" dirty="0"/>
              <a:t>than 1,000 active &amp; sophisticated users of Apache Hadoop</a:t>
            </a:r>
          </a:p>
          <a:p>
            <a:pPr lvl="2"/>
            <a:r>
              <a:rPr lang="en-US" sz="1800" dirty="0" smtClean="0"/>
              <a:t>Access to the Yahoo! grid for testing large workloads</a:t>
            </a:r>
          </a:p>
          <a:p>
            <a:pPr lvl="2"/>
            <a:r>
              <a:rPr lang="en-US" sz="1800" dirty="0" smtClean="0"/>
              <a:t>Only organization that has delivered a stable release of Apache Hadoop</a:t>
            </a:r>
          </a:p>
          <a:p>
            <a:pPr lvl="1"/>
            <a:r>
              <a:rPr lang="en-US" sz="2200" dirty="0" smtClean="0"/>
              <a:t>Yahoo will continue to contribute Apache Hadoop code too!</a:t>
            </a:r>
            <a:endParaRPr lang="en-US" sz="2200" dirty="0"/>
          </a:p>
          <a:p>
            <a:endParaRPr lang="en-US" sz="1400" dirty="0" smtClean="0"/>
          </a:p>
          <a:p>
            <a:r>
              <a:rPr lang="en-US" sz="2600" dirty="0" smtClean="0"/>
              <a:t>Yahoo</a:t>
            </a:r>
            <a:r>
              <a:rPr lang="en-US" sz="2600" dirty="0"/>
              <a:t>! is a </a:t>
            </a:r>
            <a:r>
              <a:rPr lang="en-US" sz="2600" b="1" dirty="0"/>
              <a:t>customer</a:t>
            </a:r>
          </a:p>
          <a:p>
            <a:pPr lvl="1"/>
            <a:r>
              <a:rPr lang="en-US" sz="2200" dirty="0" err="1" smtClean="0"/>
              <a:t>Hortonworks</a:t>
            </a:r>
            <a:r>
              <a:rPr lang="en-US" sz="2200" dirty="0" smtClean="0"/>
              <a:t> provides level 3 support and training to </a:t>
            </a:r>
            <a:r>
              <a:rPr lang="en-US" sz="2200" dirty="0"/>
              <a:t>Y</a:t>
            </a:r>
            <a:r>
              <a:rPr lang="en-US" sz="2200" dirty="0" smtClean="0"/>
              <a:t>ahoo!</a:t>
            </a:r>
          </a:p>
          <a:p>
            <a:pPr lvl="1"/>
            <a:r>
              <a:rPr lang="en-US" sz="2200" dirty="0" smtClean="0"/>
              <a:t>Yahoo deploys Apache Hadoop releases across its 42,000 grid</a:t>
            </a:r>
            <a:endParaRPr lang="en-US" sz="2200" dirty="0"/>
          </a:p>
          <a:p>
            <a:endParaRPr lang="en-US" sz="1400" dirty="0" smtClean="0"/>
          </a:p>
          <a:p>
            <a:r>
              <a:rPr lang="en-US" sz="2600" dirty="0" smtClean="0"/>
              <a:t>Yahoo! is an </a:t>
            </a:r>
            <a:r>
              <a:rPr lang="en-US" sz="2600" b="1" dirty="0" smtClean="0"/>
              <a:t>investor</a:t>
            </a:r>
          </a:p>
          <a:p>
            <a:pPr lvl="1"/>
            <a:endParaRPr lang="en-US" sz="1300" dirty="0" smtClean="0"/>
          </a:p>
          <a:p>
            <a:pPr lvl="1"/>
            <a:endParaRPr lang="en-US" sz="1300" dirty="0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</p:spPr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791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Current State of Adoption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/>
          <a:srcRect t="19898" b="19898"/>
          <a:stretch>
            <a:fillRect/>
          </a:stretch>
        </p:blipFill>
        <p:spPr>
          <a:xfrm>
            <a:off x="686329" y="1686363"/>
            <a:ext cx="1702619" cy="991125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81985" y="1686363"/>
            <a:ext cx="1124717" cy="1014201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6514411" y="2689948"/>
            <a:ext cx="2134669" cy="705333"/>
          </a:xfrm>
          <a:prstGeom prst="rect">
            <a:avLst/>
          </a:prstGeom>
          <a:solidFill>
            <a:srgbClr val="D9D9D9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Vendor Ecosystem Adoption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91145" y="2677488"/>
            <a:ext cx="2207664" cy="705333"/>
          </a:xfrm>
          <a:prstGeom prst="rect">
            <a:avLst/>
          </a:prstGeom>
          <a:solidFill>
            <a:srgbClr val="D9D9D9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Enterprise Adoption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170934" y="1904915"/>
            <a:ext cx="0" cy="3495184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32263" y="1904915"/>
            <a:ext cx="0" cy="3495184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6908" y="3497275"/>
            <a:ext cx="259011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 smtClean="0"/>
              <a:t>Early adopters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Technology is hard to install, manage &amp; use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Technology lacks enterprise robustness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Requires significant investment in technical staff or consulting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Hard to find &amp; hire experienced developer &amp; operations talent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24416" y="3497275"/>
            <a:ext cx="248953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 smtClean="0"/>
              <a:t>Early in vendor adoption lifecycle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Hadoop is hard to integrate and extend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Hard </a:t>
            </a:r>
            <a:r>
              <a:rPr lang="en-US" sz="1400" dirty="0"/>
              <a:t>to find &amp; hire experienced developer &amp; operations </a:t>
            </a:r>
            <a:r>
              <a:rPr lang="en-US" sz="1400" dirty="0" smtClean="0"/>
              <a:t>talent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3349295" y="2430562"/>
            <a:ext cx="249881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Technology &amp; Knowledge Gaps Prevent Apache Hadoop from Reaching Full Potential</a:t>
            </a:r>
          </a:p>
          <a:p>
            <a:pPr algn="ctr"/>
            <a:endParaRPr lang="en-US" sz="1600" b="1" dirty="0"/>
          </a:p>
          <a:p>
            <a:pPr algn="ctr"/>
            <a:r>
              <a:rPr lang="en-US" sz="1600" dirty="0"/>
              <a:t>Customers are asking their vendors for help with Hadoop!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“We’re seeing Hadoop in all of our fortune 2000 data accounts”</a:t>
            </a:r>
          </a:p>
          <a:p>
            <a:pPr algn="ctr"/>
            <a:endParaRPr lang="en-US" sz="1600" b="1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</p:spPr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990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Hortonworks Role &amp; Opportunity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/>
          <a:srcRect t="19898" b="19898"/>
          <a:stretch>
            <a:fillRect/>
          </a:stretch>
        </p:blipFill>
        <p:spPr>
          <a:xfrm>
            <a:off x="812060" y="2072184"/>
            <a:ext cx="1534910" cy="991125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81985" y="2073530"/>
            <a:ext cx="1124717" cy="1014201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6552131" y="3063309"/>
            <a:ext cx="1990208" cy="705333"/>
          </a:xfrm>
          <a:prstGeom prst="rect">
            <a:avLst/>
          </a:prstGeom>
          <a:solidFill>
            <a:srgbClr val="D9D9D9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Vendor Ecosystem Adoption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16875" y="3063309"/>
            <a:ext cx="1990208" cy="705333"/>
          </a:xfrm>
          <a:prstGeom prst="rect">
            <a:avLst/>
          </a:prstGeom>
          <a:solidFill>
            <a:srgbClr val="D9D9D9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Enterprise Adoption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94384" y="1584542"/>
            <a:ext cx="2279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Bridge the Gap!</a:t>
            </a:r>
          </a:p>
          <a:p>
            <a:pPr algn="ctr"/>
            <a:r>
              <a:rPr lang="en-US" sz="2400" b="1" dirty="0" smtClean="0"/>
              <a:t>Grow Market</a:t>
            </a:r>
            <a:endParaRPr lang="en-US" sz="2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4384" y="2650559"/>
            <a:ext cx="2489200" cy="8255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520985" y="3737200"/>
            <a:ext cx="20150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Sell training and support via Partners</a:t>
            </a:r>
          </a:p>
        </p:txBody>
      </p:sp>
      <p:sp>
        <p:nvSpPr>
          <p:cNvPr id="7" name="Left-Right Arrow 6"/>
          <p:cNvSpPr/>
          <p:nvPr/>
        </p:nvSpPr>
        <p:spPr>
          <a:xfrm rot="19434659">
            <a:off x="3124200" y="2161710"/>
            <a:ext cx="396785" cy="134321"/>
          </a:xfrm>
          <a:prstGeom prst="leftRightArrow">
            <a:avLst/>
          </a:prstGeom>
          <a:solidFill>
            <a:srgbClr val="66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Left-Right Arrow 17"/>
          <p:cNvSpPr/>
          <p:nvPr/>
        </p:nvSpPr>
        <p:spPr>
          <a:xfrm rot="1986613">
            <a:off x="5481768" y="2161711"/>
            <a:ext cx="396785" cy="134321"/>
          </a:xfrm>
          <a:prstGeom prst="leftRightArrow">
            <a:avLst/>
          </a:prstGeom>
          <a:solidFill>
            <a:srgbClr val="66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Left-Right Arrow 18"/>
          <p:cNvSpPr/>
          <p:nvPr/>
        </p:nvSpPr>
        <p:spPr>
          <a:xfrm rot="1986613">
            <a:off x="3128672" y="3747540"/>
            <a:ext cx="396785" cy="134321"/>
          </a:xfrm>
          <a:prstGeom prst="leftRightArrow">
            <a:avLst/>
          </a:prstGeom>
          <a:solidFill>
            <a:srgbClr val="66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Left-Right Arrow 19"/>
          <p:cNvSpPr/>
          <p:nvPr/>
        </p:nvSpPr>
        <p:spPr>
          <a:xfrm rot="19434659">
            <a:off x="5485309" y="3741034"/>
            <a:ext cx="396785" cy="134321"/>
          </a:xfrm>
          <a:prstGeom prst="leftRightArrow">
            <a:avLst/>
          </a:prstGeom>
          <a:solidFill>
            <a:srgbClr val="66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6875" y="4973383"/>
            <a:ext cx="7809649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Fundamental shift in enterprise data architecture strategy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/>
              <a:t>Apache Hadoop becomes </a:t>
            </a:r>
            <a:r>
              <a:rPr lang="en-US" sz="1600" dirty="0" smtClean="0"/>
              <a:t>standard for managing new </a:t>
            </a:r>
            <a:r>
              <a:rPr lang="en-US" sz="1600" dirty="0"/>
              <a:t>types &amp; scale of data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/>
              <a:t>New </a:t>
            </a:r>
            <a:r>
              <a:rPr lang="en-US" sz="1600" dirty="0" smtClean="0"/>
              <a:t>applications &amp; solutions will </a:t>
            </a:r>
            <a:r>
              <a:rPr lang="en-US" sz="1600" dirty="0"/>
              <a:t>be </a:t>
            </a:r>
            <a:r>
              <a:rPr lang="en-US" sz="1600" dirty="0" smtClean="0"/>
              <a:t>created to </a:t>
            </a:r>
            <a:r>
              <a:rPr lang="en-US" sz="1600" dirty="0"/>
              <a:t>leverage data in Apache </a:t>
            </a:r>
            <a:r>
              <a:rPr lang="en-US" sz="1600" dirty="0" smtClean="0"/>
              <a:t>Hadoop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/>
              <a:t>Creates massive big data technology and services opportunity for ecosystem</a:t>
            </a:r>
            <a:endParaRPr lang="en-US" sz="1600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</p:spPr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3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Hortonworks Objectives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3397"/>
            <a:ext cx="4403317" cy="4277554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Make Apache Hadoop projects easier to install, manage &amp; use</a:t>
            </a:r>
          </a:p>
          <a:p>
            <a:pPr lvl="1"/>
            <a:r>
              <a:rPr lang="en-US" dirty="0" smtClean="0"/>
              <a:t>Regular sustaining releases</a:t>
            </a:r>
          </a:p>
          <a:p>
            <a:pPr lvl="1"/>
            <a:r>
              <a:rPr lang="en-US" dirty="0" smtClean="0"/>
              <a:t>Compiled code for each project (e.g. RPMs)</a:t>
            </a:r>
          </a:p>
          <a:p>
            <a:pPr lvl="1"/>
            <a:r>
              <a:rPr lang="en-US" dirty="0" smtClean="0"/>
              <a:t>Testing at scale</a:t>
            </a:r>
          </a:p>
          <a:p>
            <a:endParaRPr lang="en-US" sz="1900" dirty="0" smtClean="0"/>
          </a:p>
          <a:p>
            <a:r>
              <a:rPr lang="en-US" b="1" dirty="0" smtClean="0"/>
              <a:t>Make Apache Hadoop more robust</a:t>
            </a:r>
          </a:p>
          <a:p>
            <a:pPr lvl="1"/>
            <a:r>
              <a:rPr lang="en-US" dirty="0" smtClean="0"/>
              <a:t>Performance gains</a:t>
            </a:r>
          </a:p>
          <a:p>
            <a:pPr lvl="1"/>
            <a:r>
              <a:rPr lang="en-US" dirty="0" smtClean="0"/>
              <a:t>High availability</a:t>
            </a:r>
          </a:p>
          <a:p>
            <a:pPr lvl="1"/>
            <a:r>
              <a:rPr lang="en-US" dirty="0" smtClean="0"/>
              <a:t>Administration &amp; monitoring </a:t>
            </a:r>
          </a:p>
          <a:p>
            <a:pPr marL="0" indent="0">
              <a:buNone/>
            </a:pPr>
            <a:endParaRPr lang="en-US" sz="1900" dirty="0" smtClean="0"/>
          </a:p>
          <a:p>
            <a:r>
              <a:rPr lang="en-US" b="1" dirty="0" smtClean="0"/>
              <a:t>Make Apache Hadoop easier to integrate &amp; extend</a:t>
            </a:r>
          </a:p>
          <a:p>
            <a:pPr lvl="1"/>
            <a:r>
              <a:rPr lang="en-US" dirty="0" smtClean="0"/>
              <a:t>Open APIs for extension &amp; experimentation</a:t>
            </a:r>
          </a:p>
          <a:p>
            <a:pPr lvl="1"/>
            <a:endParaRPr lang="en-US" b="1" dirty="0"/>
          </a:p>
        </p:txBody>
      </p:sp>
      <p:sp>
        <p:nvSpPr>
          <p:cNvPr id="6" name="Right Brace 5"/>
          <p:cNvSpPr/>
          <p:nvPr/>
        </p:nvSpPr>
        <p:spPr>
          <a:xfrm>
            <a:off x="4796865" y="1312605"/>
            <a:ext cx="842652" cy="402460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03170" y="2196722"/>
            <a:ext cx="2872828" cy="2254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All done within Apache Hadoop community</a:t>
            </a:r>
          </a:p>
          <a:p>
            <a:endParaRPr lang="en-US" sz="1050" dirty="0" smtClean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Develop collaboratively with community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Complete transparency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All code contributed back to Apache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1539907"/>
            <a:ext cx="1861260" cy="5592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4628521"/>
            <a:ext cx="2104977" cy="49817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201" y="5670935"/>
            <a:ext cx="811879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Anyone should be able to easily deploy the Hadoop projects directly from Apache</a:t>
            </a:r>
            <a:endParaRPr lang="en-US" b="1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</p:spPr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868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Technology Roadmap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76389700"/>
              </p:ext>
            </p:extLst>
          </p:nvPr>
        </p:nvGraphicFramePr>
        <p:xfrm>
          <a:off x="457200" y="1617959"/>
          <a:ext cx="8229600" cy="372486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6911204"/>
                <a:gridCol w="1318396"/>
              </a:tblGrid>
              <a:tr h="1790799">
                <a:tc>
                  <a:txBody>
                    <a:bodyPr/>
                    <a:lstStyle/>
                    <a:p>
                      <a:endParaRPr lang="en-US" sz="400" b="0" dirty="0" smtClean="0"/>
                    </a:p>
                    <a:p>
                      <a:r>
                        <a:rPr lang="en-US" b="1" dirty="0" smtClean="0"/>
                        <a:t>Phase 1 –</a:t>
                      </a:r>
                      <a:r>
                        <a:rPr lang="en-US" b="1" baseline="0" dirty="0" smtClean="0"/>
                        <a:t> Making Apache Hadoop Accessible</a:t>
                      </a:r>
                      <a:endParaRPr lang="en-US" b="1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dirty="0" smtClean="0"/>
                        <a:t>Release the most stable version of Hadoop ever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b="0" dirty="0" smtClean="0"/>
                        <a:t>Release directly usable code via Apache (RPMs</a:t>
                      </a:r>
                      <a:r>
                        <a:rPr lang="en-US" b="0" baseline="0" dirty="0" smtClean="0"/>
                        <a:t>, .debs…)</a:t>
                      </a:r>
                      <a:endParaRPr lang="en-US" b="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dirty="0" smtClean="0"/>
                        <a:t>Frequent</a:t>
                      </a:r>
                      <a:r>
                        <a:rPr lang="en-US" b="0" baseline="0" dirty="0" smtClean="0"/>
                        <a:t> s</a:t>
                      </a:r>
                      <a:r>
                        <a:rPr lang="en-US" b="0" dirty="0" smtClean="0"/>
                        <a:t>ustaining releases off of the </a:t>
                      </a:r>
                      <a:r>
                        <a:rPr lang="en-US" b="0" baseline="0" dirty="0" smtClean="0"/>
                        <a:t>stable branches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" b="0" dirty="0" smtClean="0"/>
                    </a:p>
                    <a:p>
                      <a:r>
                        <a:rPr lang="en-US" b="1" dirty="0" smtClean="0"/>
                        <a:t>2011</a:t>
                      </a:r>
                    </a:p>
                    <a:p>
                      <a:endParaRPr lang="en-US" b="0" dirty="0"/>
                    </a:p>
                  </a:txBody>
                  <a:tcPr/>
                </a:tc>
              </a:tr>
              <a:tr h="1934062">
                <a:tc>
                  <a:txBody>
                    <a:bodyPr/>
                    <a:lstStyle/>
                    <a:p>
                      <a:endParaRPr lang="en-US" sz="400" dirty="0" smtClean="0"/>
                    </a:p>
                    <a:p>
                      <a:r>
                        <a:rPr lang="en-US" b="1" dirty="0" smtClean="0"/>
                        <a:t>Phase 2 – Next</a:t>
                      </a:r>
                      <a:r>
                        <a:rPr lang="en-US" b="1" baseline="0" dirty="0" smtClean="0"/>
                        <a:t> Generation Apache </a:t>
                      </a:r>
                      <a:r>
                        <a:rPr lang="en-US" b="1" dirty="0" smtClean="0"/>
                        <a:t>Hadoop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Address key product gaps (Hbase support, HA, Management…)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Enable community &amp; partner innovation via modular architecture</a:t>
                      </a:r>
                      <a:r>
                        <a:rPr lang="en-US" baseline="0" dirty="0" smtClean="0"/>
                        <a:t> &amp; open APIs</a:t>
                      </a:r>
                      <a:endParaRPr lang="en-US" dirty="0" smtClean="0"/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Work with community to define integrated stack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" dirty="0" smtClean="0"/>
                    </a:p>
                    <a:p>
                      <a:r>
                        <a:rPr lang="en-US" b="1" dirty="0" smtClean="0"/>
                        <a:t>2012</a:t>
                      </a:r>
                    </a:p>
                    <a:p>
                      <a:r>
                        <a:rPr lang="en-US" sz="1200" dirty="0" smtClean="0"/>
                        <a:t>(Alphas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starting</a:t>
                      </a:r>
                    </a:p>
                    <a:p>
                      <a:r>
                        <a:rPr lang="en-US" sz="1200" dirty="0" smtClean="0"/>
                        <a:t> Oct</a:t>
                      </a:r>
                      <a:r>
                        <a:rPr lang="en-US" sz="1200" baseline="0" dirty="0" smtClean="0"/>
                        <a:t> 2011)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</p:spPr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431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Phase 2 - Next Generation Apache Hadoop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Core</a:t>
            </a:r>
          </a:p>
          <a:p>
            <a:pPr lvl="1"/>
            <a:r>
              <a:rPr lang="en-US" sz="1600" dirty="0" smtClean="0"/>
              <a:t>HDFS Federation</a:t>
            </a:r>
            <a:endParaRPr lang="en-US" sz="1600" dirty="0"/>
          </a:p>
          <a:p>
            <a:pPr lvl="1"/>
            <a:r>
              <a:rPr lang="en-US" sz="1600" dirty="0" smtClean="0"/>
              <a:t>Next Gen MapReduce</a:t>
            </a:r>
          </a:p>
          <a:p>
            <a:pPr lvl="1"/>
            <a:r>
              <a:rPr lang="en-US" sz="1600" dirty="0" smtClean="0"/>
              <a:t>New Write Pipeline (HBase support)</a:t>
            </a:r>
          </a:p>
          <a:p>
            <a:pPr lvl="1"/>
            <a:r>
              <a:rPr lang="en-US" sz="1600" dirty="0"/>
              <a:t>HA (no SPOF) and Wire </a:t>
            </a:r>
            <a:r>
              <a:rPr lang="en-US" sz="1600" dirty="0" smtClean="0"/>
              <a:t>compatibility</a:t>
            </a:r>
            <a:endParaRPr lang="en-US" sz="1600" baseline="30000" dirty="0" smtClean="0"/>
          </a:p>
          <a:p>
            <a:pPr lvl="1"/>
            <a:endParaRPr lang="en-US" sz="900" dirty="0" smtClean="0"/>
          </a:p>
          <a:p>
            <a:pPr marL="228600"/>
            <a:r>
              <a:rPr lang="en-US" sz="2000" b="1" dirty="0" smtClean="0"/>
              <a:t>Data </a:t>
            </a:r>
            <a:r>
              <a:rPr lang="en-US" sz="2000" b="1" dirty="0"/>
              <a:t>- HCatalog </a:t>
            </a:r>
            <a:r>
              <a:rPr lang="en-US" sz="2000" b="1" dirty="0" smtClean="0"/>
              <a:t>0.3</a:t>
            </a:r>
          </a:p>
          <a:p>
            <a:pPr lvl="1"/>
            <a:r>
              <a:rPr lang="en-US" sz="1600" dirty="0" smtClean="0"/>
              <a:t>Pig, Hive, MapReduce and Streaming as clients</a:t>
            </a:r>
          </a:p>
          <a:p>
            <a:pPr lvl="1"/>
            <a:r>
              <a:rPr lang="en-US" sz="1600" dirty="0"/>
              <a:t>HDFS and HBase as storage systems</a:t>
            </a:r>
          </a:p>
          <a:p>
            <a:pPr lvl="1"/>
            <a:r>
              <a:rPr lang="en-US" sz="1600" dirty="0" smtClean="0"/>
              <a:t>Performance and storage improvements</a:t>
            </a:r>
          </a:p>
          <a:p>
            <a:pPr lvl="2"/>
            <a:endParaRPr lang="en-US" sz="900" dirty="0" smtClean="0"/>
          </a:p>
          <a:p>
            <a:r>
              <a:rPr lang="en-US" sz="20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Management &amp; Ease of use</a:t>
            </a:r>
          </a:p>
          <a:p>
            <a:pPr lvl="1"/>
            <a:r>
              <a:rPr lang="en-US" sz="1600" dirty="0" smtClean="0">
                <a:latin typeface="+mn-lt"/>
              </a:rPr>
              <a:t>All components fully </a:t>
            </a:r>
            <a:r>
              <a:rPr lang="en-US" sz="1600" dirty="0">
                <a:latin typeface="+mn-lt"/>
              </a:rPr>
              <a:t>tested and deployable as a </a:t>
            </a:r>
            <a:r>
              <a:rPr lang="en-US" sz="1600" dirty="0" smtClean="0">
                <a:latin typeface="+mn-lt"/>
              </a:rPr>
              <a:t>stack</a:t>
            </a:r>
            <a:endParaRPr lang="en-US" sz="1600" kern="120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  <a:p>
            <a:pPr lvl="1"/>
            <a:r>
              <a:rPr lang="en-US" sz="1600" dirty="0" smtClean="0">
                <a:latin typeface="+mn-lt"/>
              </a:rPr>
              <a:t>Stack installation and centralized config management</a:t>
            </a:r>
          </a:p>
          <a:p>
            <a:pPr lvl="1"/>
            <a:r>
              <a:rPr lang="en-US" sz="1600" dirty="0" smtClean="0">
                <a:latin typeface="+mn-lt"/>
              </a:rPr>
              <a:t>REST and GUI for user tasks</a:t>
            </a:r>
            <a:endParaRPr lang="en-US" sz="1600" dirty="0">
              <a:latin typeface="+mn-lt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Hortonworks Inc. 2011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433475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BACA-B5F5-394C-AF1A-AF4F872C331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247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1041</TotalTime>
  <Words>1201</Words>
  <Application>Microsoft Office PowerPoint</Application>
  <PresentationFormat>On-screen Show (4:3)</PresentationFormat>
  <Paragraphs>258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Essential</vt:lpstr>
      <vt:lpstr>Hortonworks</vt:lpstr>
      <vt:lpstr>About Hortonworks</vt:lpstr>
      <vt:lpstr>Credentials</vt:lpstr>
      <vt:lpstr>Hortonworks and Yahoo!</vt:lpstr>
      <vt:lpstr>Current State of Adoption</vt:lpstr>
      <vt:lpstr>Hortonworks Role &amp; Opportunity</vt:lpstr>
      <vt:lpstr>Hortonworks Objectives</vt:lpstr>
      <vt:lpstr>Technology Roadmap</vt:lpstr>
      <vt:lpstr>Phase 2 - Next Generation Apache Hadoop</vt:lpstr>
      <vt:lpstr>Phase 2 – Core - MapReduce</vt:lpstr>
      <vt:lpstr>Phase 2 – Core – HDFS Federation</vt:lpstr>
      <vt:lpstr>Phase 2 – Core – HDFS Write Pipeline</vt:lpstr>
      <vt:lpstr>Phase 2 – Data – HCatalog</vt:lpstr>
      <vt:lpstr>Hortonworks Value</vt:lpstr>
      <vt:lpstr>Hortonworks Differentiation</vt:lpstr>
      <vt:lpstr>Thank You.</vt:lpstr>
    </vt:vector>
  </TitlesOfParts>
  <Company>McGonnell Consulting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McGonnell</dc:creator>
  <cp:lastModifiedBy>CAM</cp:lastModifiedBy>
  <cp:revision>57</cp:revision>
  <dcterms:created xsi:type="dcterms:W3CDTF">2011-06-26T23:57:21Z</dcterms:created>
  <dcterms:modified xsi:type="dcterms:W3CDTF">2011-07-08T06:45:30Z</dcterms:modified>
</cp:coreProperties>
</file>