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82" r:id="rId1"/>
    <p:sldMasterId id="2147483801" r:id="rId2"/>
  </p:sldMasterIdLst>
  <p:notesMasterIdLst>
    <p:notesMasterId r:id="rId19"/>
  </p:notesMasterIdLst>
  <p:handoutMasterIdLst>
    <p:handoutMasterId r:id="rId20"/>
  </p:handoutMasterIdLst>
  <p:sldIdLst>
    <p:sldId id="1125" r:id="rId3"/>
    <p:sldId id="1121" r:id="rId4"/>
    <p:sldId id="1130" r:id="rId5"/>
    <p:sldId id="1131" r:id="rId6"/>
    <p:sldId id="1124" r:id="rId7"/>
    <p:sldId id="1103" r:id="rId8"/>
    <p:sldId id="1136" r:id="rId9"/>
    <p:sldId id="1137" r:id="rId10"/>
    <p:sldId id="1138" r:id="rId11"/>
    <p:sldId id="1141" r:id="rId12"/>
    <p:sldId id="1139" r:id="rId13"/>
    <p:sldId id="1140" r:id="rId14"/>
    <p:sldId id="1128" r:id="rId15"/>
    <p:sldId id="1134" r:id="rId16"/>
    <p:sldId id="1135" r:id="rId17"/>
    <p:sldId id="1133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2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2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2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2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2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2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2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2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2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E25"/>
    <a:srgbClr val="C41230"/>
    <a:srgbClr val="A81029"/>
    <a:srgbClr val="990000"/>
    <a:srgbClr val="730B1C"/>
    <a:srgbClr val="C0C0C0"/>
    <a:srgbClr val="930E24"/>
    <a:srgbClr val="F2F2F2"/>
    <a:srgbClr val="194D66"/>
    <a:srgbClr val="FCE4E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79622" autoAdjust="0"/>
  </p:normalViewPr>
  <p:slideViewPr>
    <p:cSldViewPr snapToGrid="0">
      <p:cViewPr varScale="1">
        <p:scale>
          <a:sx n="73" d="100"/>
          <a:sy n="73" d="100"/>
        </p:scale>
        <p:origin x="-1470" y="-96"/>
      </p:cViewPr>
      <p:guideLst>
        <p:guide orient="horz" pos="4129"/>
        <p:guide orient="horz" pos="1064"/>
        <p:guide orient="horz" pos="315"/>
        <p:guide orient="horz" pos="2842"/>
        <p:guide orient="horz" pos="3490"/>
        <p:guide orient="horz" pos="1410"/>
        <p:guide pos="5575"/>
        <p:guide pos="158"/>
        <p:guide pos="501"/>
        <p:guide pos="2888"/>
      </p:guideLst>
    </p:cSldViewPr>
  </p:slideViewPr>
  <p:outlineViewPr>
    <p:cViewPr>
      <p:scale>
        <a:sx n="33" d="100"/>
        <a:sy n="33" d="100"/>
      </p:scale>
      <p:origin x="0" y="121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-2592" y="-10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AA4D83-37D7-4835-9E53-71EC6AF4AD8E}" type="doc">
      <dgm:prSet loTypeId="urn:microsoft.com/office/officeart/2005/8/layout/gear1" loCatId="relationship" qsTypeId="urn:microsoft.com/office/officeart/2005/8/quickstyle/3d4" qsCatId="3D" csTypeId="urn:microsoft.com/office/officeart/2005/8/colors/accent2_4" csCatId="accent2" phldr="1"/>
      <dgm:spPr/>
    </dgm:pt>
    <dgm:pt modelId="{1C32DABF-9A01-4A7C-BD8B-4811CFD32A7E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2"/>
              </a:solidFill>
              <a:latin typeface="Calibri" pitchFamily="34" charset="0"/>
            </a:rPr>
            <a:t>Large Data Volume</a:t>
          </a:r>
          <a:endParaRPr lang="en-US" sz="2000" b="1" dirty="0">
            <a:solidFill>
              <a:schemeClr val="tx2"/>
            </a:solidFill>
            <a:latin typeface="Calibri" pitchFamily="34" charset="0"/>
          </a:endParaRPr>
        </a:p>
      </dgm:t>
    </dgm:pt>
    <dgm:pt modelId="{F225794D-6E37-4E46-B909-687D95BAB759}" type="parTrans" cxnId="{B9373B0A-26C2-4807-879F-8758CA77A02C}">
      <dgm:prSet/>
      <dgm:spPr/>
      <dgm:t>
        <a:bodyPr/>
        <a:lstStyle/>
        <a:p>
          <a:endParaRPr lang="en-US"/>
        </a:p>
      </dgm:t>
    </dgm:pt>
    <dgm:pt modelId="{7ABF2F0E-A34C-47DB-8A6E-1CABDC553175}" type="sibTrans" cxnId="{B9373B0A-26C2-4807-879F-8758CA77A02C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dirty="0"/>
        </a:p>
      </dgm:t>
    </dgm:pt>
    <dgm:pt modelId="{6E3673B2-52F7-4CAB-9671-EBB539670BD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400" b="1" dirty="0" smtClean="0">
              <a:solidFill>
                <a:schemeClr val="tx2"/>
              </a:solidFill>
              <a:latin typeface="Calibri" pitchFamily="34" charset="0"/>
            </a:rPr>
            <a:t>Fast Processing</a:t>
          </a:r>
          <a:endParaRPr lang="en-US" sz="1400" b="1" dirty="0">
            <a:solidFill>
              <a:schemeClr val="tx2"/>
            </a:solidFill>
            <a:latin typeface="Calibri" pitchFamily="34" charset="0"/>
          </a:endParaRPr>
        </a:p>
      </dgm:t>
    </dgm:pt>
    <dgm:pt modelId="{5869E90A-219D-4655-8DC6-4AEA04BBE18B}" type="parTrans" cxnId="{D9B0BE4F-4B44-4FBC-881A-157DD1A7684B}">
      <dgm:prSet/>
      <dgm:spPr/>
      <dgm:t>
        <a:bodyPr/>
        <a:lstStyle/>
        <a:p>
          <a:endParaRPr lang="en-US"/>
        </a:p>
      </dgm:t>
    </dgm:pt>
    <dgm:pt modelId="{9545D804-CBA1-47D6-9465-769697169CAD}" type="sibTrans" cxnId="{D9B0BE4F-4B44-4FBC-881A-157DD1A7684B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9117941A-8A9A-4F6E-A4DE-76124389A6F4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600" b="1" dirty="0" smtClean="0">
              <a:solidFill>
                <a:schemeClr val="tx2"/>
              </a:solidFill>
              <a:latin typeface="Calibri" pitchFamily="34" charset="0"/>
            </a:rPr>
            <a:t>High Accuracy</a:t>
          </a:r>
          <a:endParaRPr lang="en-US" sz="1600" b="1" dirty="0">
            <a:solidFill>
              <a:schemeClr val="tx2"/>
            </a:solidFill>
            <a:latin typeface="Calibri" pitchFamily="34" charset="0"/>
          </a:endParaRPr>
        </a:p>
      </dgm:t>
    </dgm:pt>
    <dgm:pt modelId="{3A589B90-63DC-4E78-8FEE-DA188CD79D87}" type="parTrans" cxnId="{C2079A53-A1C5-4C27-8DD0-03D1B1FBEF4A}">
      <dgm:prSet/>
      <dgm:spPr/>
      <dgm:t>
        <a:bodyPr/>
        <a:lstStyle/>
        <a:p>
          <a:endParaRPr lang="en-US"/>
        </a:p>
      </dgm:t>
    </dgm:pt>
    <dgm:pt modelId="{8BE8408C-8103-4B9A-94F5-A14476E4A894}" type="sibTrans" cxnId="{C2079A53-A1C5-4C27-8DD0-03D1B1FBEF4A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726AC9DB-F557-4AE4-884C-04FE27873828}" type="pres">
      <dgm:prSet presAssocID="{14AA4D83-37D7-4835-9E53-71EC6AF4AD8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D3BB001-CE05-4725-9326-CCFC3AFF0D4C}" type="pres">
      <dgm:prSet presAssocID="{1C32DABF-9A01-4A7C-BD8B-4811CFD32A7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08312-1C68-4068-8E88-1521EC76B70C}" type="pres">
      <dgm:prSet presAssocID="{1C32DABF-9A01-4A7C-BD8B-4811CFD32A7E}" presName="gear1srcNode" presStyleLbl="node1" presStyleIdx="0" presStyleCnt="3"/>
      <dgm:spPr/>
      <dgm:t>
        <a:bodyPr/>
        <a:lstStyle/>
        <a:p>
          <a:endParaRPr lang="en-US"/>
        </a:p>
      </dgm:t>
    </dgm:pt>
    <dgm:pt modelId="{0EEA7E47-0BA7-4986-9ADD-DF3AD3A7E175}" type="pres">
      <dgm:prSet presAssocID="{1C32DABF-9A01-4A7C-BD8B-4811CFD32A7E}" presName="gear1dstNode" presStyleLbl="node1" presStyleIdx="0" presStyleCnt="3"/>
      <dgm:spPr/>
      <dgm:t>
        <a:bodyPr/>
        <a:lstStyle/>
        <a:p>
          <a:endParaRPr lang="en-US"/>
        </a:p>
      </dgm:t>
    </dgm:pt>
    <dgm:pt modelId="{08D9B36F-7E5D-4C9B-8B7B-800161076E5E}" type="pres">
      <dgm:prSet presAssocID="{6E3673B2-52F7-4CAB-9671-EBB539670BD6}" presName="gear2" presStyleLbl="node1" presStyleIdx="1" presStyleCnt="3" custScaleX="122447" custScaleY="1118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403CFB-31C2-46F4-BF53-7FD64D3F6270}" type="pres">
      <dgm:prSet presAssocID="{6E3673B2-52F7-4CAB-9671-EBB539670BD6}" presName="gear2srcNode" presStyleLbl="node1" presStyleIdx="1" presStyleCnt="3"/>
      <dgm:spPr/>
      <dgm:t>
        <a:bodyPr/>
        <a:lstStyle/>
        <a:p>
          <a:endParaRPr lang="en-US"/>
        </a:p>
      </dgm:t>
    </dgm:pt>
    <dgm:pt modelId="{E56AA6CD-4214-42E9-901B-0C59E06CDE42}" type="pres">
      <dgm:prSet presAssocID="{6E3673B2-52F7-4CAB-9671-EBB539670BD6}" presName="gear2dstNode" presStyleLbl="node1" presStyleIdx="1" presStyleCnt="3"/>
      <dgm:spPr/>
      <dgm:t>
        <a:bodyPr/>
        <a:lstStyle/>
        <a:p>
          <a:endParaRPr lang="en-US"/>
        </a:p>
      </dgm:t>
    </dgm:pt>
    <dgm:pt modelId="{59492E95-FBE2-4BA6-8FD1-3906D24144AE}" type="pres">
      <dgm:prSet presAssocID="{9117941A-8A9A-4F6E-A4DE-76124389A6F4}" presName="gear3" presStyleLbl="node1" presStyleIdx="2" presStyleCnt="3" custScaleX="112506" custScaleY="114754" custLinFactNeighborX="914" custLinFactNeighborY="-4124"/>
      <dgm:spPr/>
      <dgm:t>
        <a:bodyPr/>
        <a:lstStyle/>
        <a:p>
          <a:endParaRPr lang="en-US"/>
        </a:p>
      </dgm:t>
    </dgm:pt>
    <dgm:pt modelId="{CB301AD0-4D0B-423A-BC8C-FEC06AED0449}" type="pres">
      <dgm:prSet presAssocID="{9117941A-8A9A-4F6E-A4DE-76124389A6F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79511-2D9E-4E9D-9D93-5667BE2FA270}" type="pres">
      <dgm:prSet presAssocID="{9117941A-8A9A-4F6E-A4DE-76124389A6F4}" presName="gear3srcNode" presStyleLbl="node1" presStyleIdx="2" presStyleCnt="3"/>
      <dgm:spPr/>
      <dgm:t>
        <a:bodyPr/>
        <a:lstStyle/>
        <a:p>
          <a:endParaRPr lang="en-US"/>
        </a:p>
      </dgm:t>
    </dgm:pt>
    <dgm:pt modelId="{F527F9B6-12D8-45E3-A114-851BE9F5E976}" type="pres">
      <dgm:prSet presAssocID="{9117941A-8A9A-4F6E-A4DE-76124389A6F4}" presName="gear3dstNode" presStyleLbl="node1" presStyleIdx="2" presStyleCnt="3"/>
      <dgm:spPr/>
      <dgm:t>
        <a:bodyPr/>
        <a:lstStyle/>
        <a:p>
          <a:endParaRPr lang="en-US"/>
        </a:p>
      </dgm:t>
    </dgm:pt>
    <dgm:pt modelId="{5B57ABD1-5779-4E8E-80FA-C8693A9C8A97}" type="pres">
      <dgm:prSet presAssocID="{7ABF2F0E-A34C-47DB-8A6E-1CABDC553175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09E432AE-CC34-4C64-9488-3796FA874C44}" type="pres">
      <dgm:prSet presAssocID="{9545D804-CBA1-47D6-9465-769697169CAD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92312D5B-FD8A-4B57-BFBD-FF32E1FD11C3}" type="pres">
      <dgm:prSet presAssocID="{8BE8408C-8103-4B9A-94F5-A14476E4A894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53BA1E8-4D17-46B5-8F98-A1B3846B21FA}" type="presOf" srcId="{1C32DABF-9A01-4A7C-BD8B-4811CFD32A7E}" destId="{0EEA7E47-0BA7-4986-9ADD-DF3AD3A7E175}" srcOrd="2" destOrd="0" presId="urn:microsoft.com/office/officeart/2005/8/layout/gear1"/>
    <dgm:cxn modelId="{BCDA0801-4FD2-4886-A096-AFD4FEA8313C}" type="presOf" srcId="{9117941A-8A9A-4F6E-A4DE-76124389A6F4}" destId="{F527F9B6-12D8-45E3-A114-851BE9F5E976}" srcOrd="3" destOrd="0" presId="urn:microsoft.com/office/officeart/2005/8/layout/gear1"/>
    <dgm:cxn modelId="{4AE372C4-24D4-4454-8CA6-EF1377510EDA}" type="presOf" srcId="{14AA4D83-37D7-4835-9E53-71EC6AF4AD8E}" destId="{726AC9DB-F557-4AE4-884C-04FE27873828}" srcOrd="0" destOrd="0" presId="urn:microsoft.com/office/officeart/2005/8/layout/gear1"/>
    <dgm:cxn modelId="{C609837A-7D11-4317-9F24-69B3D41836ED}" type="presOf" srcId="{1C32DABF-9A01-4A7C-BD8B-4811CFD32A7E}" destId="{CD3BB001-CE05-4725-9326-CCFC3AFF0D4C}" srcOrd="0" destOrd="0" presId="urn:microsoft.com/office/officeart/2005/8/layout/gear1"/>
    <dgm:cxn modelId="{CDEDEE2E-5A6C-446C-B7CE-39A6819B7430}" type="presOf" srcId="{6E3673B2-52F7-4CAB-9671-EBB539670BD6}" destId="{08D9B36F-7E5D-4C9B-8B7B-800161076E5E}" srcOrd="0" destOrd="0" presId="urn:microsoft.com/office/officeart/2005/8/layout/gear1"/>
    <dgm:cxn modelId="{D9B0BE4F-4B44-4FBC-881A-157DD1A7684B}" srcId="{14AA4D83-37D7-4835-9E53-71EC6AF4AD8E}" destId="{6E3673B2-52F7-4CAB-9671-EBB539670BD6}" srcOrd="1" destOrd="0" parTransId="{5869E90A-219D-4655-8DC6-4AEA04BBE18B}" sibTransId="{9545D804-CBA1-47D6-9465-769697169CAD}"/>
    <dgm:cxn modelId="{67B21E6C-633D-4E71-8C51-8D2AB512193D}" type="presOf" srcId="{9545D804-CBA1-47D6-9465-769697169CAD}" destId="{09E432AE-CC34-4C64-9488-3796FA874C44}" srcOrd="0" destOrd="0" presId="urn:microsoft.com/office/officeart/2005/8/layout/gear1"/>
    <dgm:cxn modelId="{D3A34B05-46CD-4F6E-95BD-ADEFB2ABE25C}" type="presOf" srcId="{6E3673B2-52F7-4CAB-9671-EBB539670BD6}" destId="{FE403CFB-31C2-46F4-BF53-7FD64D3F6270}" srcOrd="1" destOrd="0" presId="urn:microsoft.com/office/officeart/2005/8/layout/gear1"/>
    <dgm:cxn modelId="{C2079A53-A1C5-4C27-8DD0-03D1B1FBEF4A}" srcId="{14AA4D83-37D7-4835-9E53-71EC6AF4AD8E}" destId="{9117941A-8A9A-4F6E-A4DE-76124389A6F4}" srcOrd="2" destOrd="0" parTransId="{3A589B90-63DC-4E78-8FEE-DA188CD79D87}" sibTransId="{8BE8408C-8103-4B9A-94F5-A14476E4A894}"/>
    <dgm:cxn modelId="{28255710-760D-4018-911D-3747A4D7289A}" type="presOf" srcId="{8BE8408C-8103-4B9A-94F5-A14476E4A894}" destId="{92312D5B-FD8A-4B57-BFBD-FF32E1FD11C3}" srcOrd="0" destOrd="0" presId="urn:microsoft.com/office/officeart/2005/8/layout/gear1"/>
    <dgm:cxn modelId="{6DCE4D9D-B65A-4601-9C22-4B41614FB196}" type="presOf" srcId="{9117941A-8A9A-4F6E-A4DE-76124389A6F4}" destId="{CB301AD0-4D0B-423A-BC8C-FEC06AED0449}" srcOrd="1" destOrd="0" presId="urn:microsoft.com/office/officeart/2005/8/layout/gear1"/>
    <dgm:cxn modelId="{D696A714-6726-4E37-8493-FCACBA8583DD}" type="presOf" srcId="{6E3673B2-52F7-4CAB-9671-EBB539670BD6}" destId="{E56AA6CD-4214-42E9-901B-0C59E06CDE42}" srcOrd="2" destOrd="0" presId="urn:microsoft.com/office/officeart/2005/8/layout/gear1"/>
    <dgm:cxn modelId="{F2B60D2D-40B2-4544-82E9-623D7F7FFCF0}" type="presOf" srcId="{9117941A-8A9A-4F6E-A4DE-76124389A6F4}" destId="{AB979511-2D9E-4E9D-9D93-5667BE2FA270}" srcOrd="2" destOrd="0" presId="urn:microsoft.com/office/officeart/2005/8/layout/gear1"/>
    <dgm:cxn modelId="{D3E429D5-21EC-488A-81B2-A09C900D5942}" type="presOf" srcId="{7ABF2F0E-A34C-47DB-8A6E-1CABDC553175}" destId="{5B57ABD1-5779-4E8E-80FA-C8693A9C8A97}" srcOrd="0" destOrd="0" presId="urn:microsoft.com/office/officeart/2005/8/layout/gear1"/>
    <dgm:cxn modelId="{61E958D1-3768-436B-9241-C90F12E0B660}" type="presOf" srcId="{9117941A-8A9A-4F6E-A4DE-76124389A6F4}" destId="{59492E95-FBE2-4BA6-8FD1-3906D24144AE}" srcOrd="0" destOrd="0" presId="urn:microsoft.com/office/officeart/2005/8/layout/gear1"/>
    <dgm:cxn modelId="{521B14CD-14C1-49FC-81BE-1C5E05AAFF46}" type="presOf" srcId="{1C32DABF-9A01-4A7C-BD8B-4811CFD32A7E}" destId="{00208312-1C68-4068-8E88-1521EC76B70C}" srcOrd="1" destOrd="0" presId="urn:microsoft.com/office/officeart/2005/8/layout/gear1"/>
    <dgm:cxn modelId="{B9373B0A-26C2-4807-879F-8758CA77A02C}" srcId="{14AA4D83-37D7-4835-9E53-71EC6AF4AD8E}" destId="{1C32DABF-9A01-4A7C-BD8B-4811CFD32A7E}" srcOrd="0" destOrd="0" parTransId="{F225794D-6E37-4E46-B909-687D95BAB759}" sibTransId="{7ABF2F0E-A34C-47DB-8A6E-1CABDC553175}"/>
    <dgm:cxn modelId="{472F9490-E982-4F38-BDF6-878EF559404C}" type="presParOf" srcId="{726AC9DB-F557-4AE4-884C-04FE27873828}" destId="{CD3BB001-CE05-4725-9326-CCFC3AFF0D4C}" srcOrd="0" destOrd="0" presId="urn:microsoft.com/office/officeart/2005/8/layout/gear1"/>
    <dgm:cxn modelId="{00968FF8-EC85-476B-BDEA-677D4D15ECB8}" type="presParOf" srcId="{726AC9DB-F557-4AE4-884C-04FE27873828}" destId="{00208312-1C68-4068-8E88-1521EC76B70C}" srcOrd="1" destOrd="0" presId="urn:microsoft.com/office/officeart/2005/8/layout/gear1"/>
    <dgm:cxn modelId="{0E659E10-F356-42AD-A428-5F683E0905B2}" type="presParOf" srcId="{726AC9DB-F557-4AE4-884C-04FE27873828}" destId="{0EEA7E47-0BA7-4986-9ADD-DF3AD3A7E175}" srcOrd="2" destOrd="0" presId="urn:microsoft.com/office/officeart/2005/8/layout/gear1"/>
    <dgm:cxn modelId="{4036F8C6-3521-4B5C-ADC3-46CD753988C3}" type="presParOf" srcId="{726AC9DB-F557-4AE4-884C-04FE27873828}" destId="{08D9B36F-7E5D-4C9B-8B7B-800161076E5E}" srcOrd="3" destOrd="0" presId="urn:microsoft.com/office/officeart/2005/8/layout/gear1"/>
    <dgm:cxn modelId="{C6A170A9-F5A3-4D82-9824-19598DC294E4}" type="presParOf" srcId="{726AC9DB-F557-4AE4-884C-04FE27873828}" destId="{FE403CFB-31C2-46F4-BF53-7FD64D3F6270}" srcOrd="4" destOrd="0" presId="urn:microsoft.com/office/officeart/2005/8/layout/gear1"/>
    <dgm:cxn modelId="{CAEB3D9F-F161-400E-9870-E81C80485CBD}" type="presParOf" srcId="{726AC9DB-F557-4AE4-884C-04FE27873828}" destId="{E56AA6CD-4214-42E9-901B-0C59E06CDE42}" srcOrd="5" destOrd="0" presId="urn:microsoft.com/office/officeart/2005/8/layout/gear1"/>
    <dgm:cxn modelId="{F3C7866B-46F9-420A-A47C-CB702AB5F768}" type="presParOf" srcId="{726AC9DB-F557-4AE4-884C-04FE27873828}" destId="{59492E95-FBE2-4BA6-8FD1-3906D24144AE}" srcOrd="6" destOrd="0" presId="urn:microsoft.com/office/officeart/2005/8/layout/gear1"/>
    <dgm:cxn modelId="{94F66CDA-2293-42CE-B680-E7A6046E31CD}" type="presParOf" srcId="{726AC9DB-F557-4AE4-884C-04FE27873828}" destId="{CB301AD0-4D0B-423A-BC8C-FEC06AED0449}" srcOrd="7" destOrd="0" presId="urn:microsoft.com/office/officeart/2005/8/layout/gear1"/>
    <dgm:cxn modelId="{FEC825F2-9269-44E1-86D6-0675B0B408C8}" type="presParOf" srcId="{726AC9DB-F557-4AE4-884C-04FE27873828}" destId="{AB979511-2D9E-4E9D-9D93-5667BE2FA270}" srcOrd="8" destOrd="0" presId="urn:microsoft.com/office/officeart/2005/8/layout/gear1"/>
    <dgm:cxn modelId="{CCDAF1F3-8FC8-47D9-9FCB-75B0457AC82B}" type="presParOf" srcId="{726AC9DB-F557-4AE4-884C-04FE27873828}" destId="{F527F9B6-12D8-45E3-A114-851BE9F5E976}" srcOrd="9" destOrd="0" presId="urn:microsoft.com/office/officeart/2005/8/layout/gear1"/>
    <dgm:cxn modelId="{1C6B5CE3-08BB-4D39-84DB-EA816AACAE66}" type="presParOf" srcId="{726AC9DB-F557-4AE4-884C-04FE27873828}" destId="{5B57ABD1-5779-4E8E-80FA-C8693A9C8A97}" srcOrd="10" destOrd="0" presId="urn:microsoft.com/office/officeart/2005/8/layout/gear1"/>
    <dgm:cxn modelId="{5A3EBC20-D670-4F99-BAD8-1B52B627F313}" type="presParOf" srcId="{726AC9DB-F557-4AE4-884C-04FE27873828}" destId="{09E432AE-CC34-4C64-9488-3796FA874C44}" srcOrd="11" destOrd="0" presId="urn:microsoft.com/office/officeart/2005/8/layout/gear1"/>
    <dgm:cxn modelId="{813865FA-D336-4F4B-BB74-B8228F9846A8}" type="presParOf" srcId="{726AC9DB-F557-4AE4-884C-04FE27873828}" destId="{92312D5B-FD8A-4B57-BFBD-FF32E1FD11C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B3B834-0497-4D7F-B379-2DE6F6119C35}" type="doc">
      <dgm:prSet loTypeId="urn:microsoft.com/office/officeart/2005/8/layout/hList7" loCatId="list" qsTypeId="urn:microsoft.com/office/officeart/2005/8/quickstyle/simple4" qsCatId="simple" csTypeId="urn:microsoft.com/office/officeart/2005/8/colors/accent6_5" csCatId="accent6" phldr="1"/>
      <dgm:spPr/>
    </dgm:pt>
    <dgm:pt modelId="{6D72B6FE-19CB-4DFE-A1EB-EB557E40D63E}">
      <dgm:prSet phldrT="[Text]" custT="1"/>
      <dgm:spPr/>
      <dgm:t>
        <a:bodyPr/>
        <a:lstStyle/>
        <a:p>
          <a:r>
            <a:rPr lang="en-US" sz="1800" b="1" spc="100" baseline="0" dirty="0" smtClean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rPr>
            <a:t>Mathematical</a:t>
          </a:r>
          <a:endParaRPr lang="en-US" sz="1800" b="1" spc="100" baseline="0" dirty="0">
            <a:solidFill>
              <a:schemeClr val="tx2">
                <a:lumMod val="75000"/>
                <a:lumOff val="2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itchFamily="34" charset="0"/>
          </a:endParaRPr>
        </a:p>
      </dgm:t>
    </dgm:pt>
    <dgm:pt modelId="{DFB1E661-05C2-48D1-AEBA-64F9AD929718}" type="parTrans" cxnId="{4ABB6B4F-6898-4453-9E7A-15C2840BA49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BC76CD4-DD53-449E-ADCC-517956762774}" type="sibTrans" cxnId="{4ABB6B4F-6898-4453-9E7A-15C2840BA49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EE4B273-99BF-4761-8475-0F1A928E3F39}">
      <dgm:prSet phldrT="[Text]" custT="1"/>
      <dgm:spPr/>
      <dgm:t>
        <a:bodyPr/>
        <a:lstStyle/>
        <a:p>
          <a:pPr marL="0" indent="0" algn="l"/>
          <a:r>
            <a:rPr lang="en-US" sz="1800" b="1" spc="100" baseline="0" dirty="0" smtClean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rPr>
            <a:t>Probability Distributions</a:t>
          </a:r>
          <a:endParaRPr lang="en-US" sz="1800" spc="100" baseline="0" dirty="0" smtClean="0">
            <a:solidFill>
              <a:schemeClr val="tx2">
                <a:lumMod val="75000"/>
                <a:lumOff val="2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0E9B8F9D-A830-4E0E-B43B-5AE36B8B5FB1}" type="parTrans" cxnId="{EE1591AD-913F-4288-BA02-7F240F7B822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8E80ED6-AFB3-4272-BCA9-BDD273303107}" type="sibTrans" cxnId="{EE1591AD-913F-4288-BA02-7F240F7B822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A3EDA3A-1CDF-4ACC-9C38-3F1FC6F85F04}">
      <dgm:prSet phldrT="[Text]" custT="1"/>
      <dgm:spPr/>
      <dgm:t>
        <a:bodyPr/>
        <a:lstStyle/>
        <a:p>
          <a:pPr marL="228600" indent="-228600" rtl="0"/>
          <a:r>
            <a:rPr lang="en-US" sz="1500" b="0" dirty="0" smtClean="0">
              <a:latin typeface="Calibri" pitchFamily="34" charset="0"/>
            </a:rPr>
            <a:t>Basic math</a:t>
          </a:r>
          <a:endParaRPr lang="en-US" sz="1500" b="0" dirty="0"/>
        </a:p>
      </dgm:t>
    </dgm:pt>
    <dgm:pt modelId="{A29E208D-8AEB-4403-A153-72C8D4E7B8D4}" type="parTrans" cxnId="{11C192B5-F2A1-4F38-AEB4-19DCEA3CA374}">
      <dgm:prSet/>
      <dgm:spPr/>
      <dgm:t>
        <a:bodyPr/>
        <a:lstStyle/>
        <a:p>
          <a:endParaRPr lang="en-US"/>
        </a:p>
      </dgm:t>
    </dgm:pt>
    <dgm:pt modelId="{D226B69A-7053-4C51-89F5-3D8FD5372D6F}" type="sibTrans" cxnId="{11C192B5-F2A1-4F38-AEB4-19DCEA3CA374}">
      <dgm:prSet/>
      <dgm:spPr/>
      <dgm:t>
        <a:bodyPr/>
        <a:lstStyle/>
        <a:p>
          <a:endParaRPr lang="en-US"/>
        </a:p>
      </dgm:t>
    </dgm:pt>
    <dgm:pt modelId="{8DEF9270-3975-469D-BB40-1CFFFEFECBA6}">
      <dgm:prSet custT="1"/>
      <dgm:spPr/>
      <dgm:t>
        <a:bodyPr/>
        <a:lstStyle/>
        <a:p>
          <a:pPr marL="228600" indent="-228600" rtl="0"/>
          <a:r>
            <a:rPr lang="en-US" sz="1500" b="0" dirty="0" smtClean="0">
              <a:latin typeface="Calibri" pitchFamily="34" charset="0"/>
            </a:rPr>
            <a:t>Matrix Algebra</a:t>
          </a:r>
          <a:endParaRPr lang="en-US" sz="1500" b="0" dirty="0">
            <a:latin typeface="Calibri" pitchFamily="34" charset="0"/>
          </a:endParaRPr>
        </a:p>
      </dgm:t>
    </dgm:pt>
    <dgm:pt modelId="{76C5A165-3E43-45DC-9558-E2E6050957ED}" type="parTrans" cxnId="{64E871B9-6EA8-4736-A31E-19DBAA8C6624}">
      <dgm:prSet/>
      <dgm:spPr/>
      <dgm:t>
        <a:bodyPr/>
        <a:lstStyle/>
        <a:p>
          <a:endParaRPr lang="en-US"/>
        </a:p>
      </dgm:t>
    </dgm:pt>
    <dgm:pt modelId="{61C92DA0-92EC-4EC0-90FA-F09E6F6B0DF9}" type="sibTrans" cxnId="{64E871B9-6EA8-4736-A31E-19DBAA8C6624}">
      <dgm:prSet/>
      <dgm:spPr/>
      <dgm:t>
        <a:bodyPr/>
        <a:lstStyle/>
        <a:p>
          <a:endParaRPr lang="en-US"/>
        </a:p>
      </dgm:t>
    </dgm:pt>
    <dgm:pt modelId="{F34ED113-249B-4627-A5DE-4751EEEA4F69}">
      <dgm:prSet custT="1"/>
      <dgm:spPr/>
      <dgm:t>
        <a:bodyPr/>
        <a:lstStyle/>
        <a:p>
          <a:pPr marL="228600" indent="-228600" rtl="0"/>
          <a:r>
            <a:rPr lang="en-US" sz="1500" b="0" dirty="0" smtClean="0">
              <a:latin typeface="Calibri" pitchFamily="34" charset="0"/>
            </a:rPr>
            <a:t>Area under curve</a:t>
          </a:r>
          <a:endParaRPr lang="en-US" sz="1500" b="0" dirty="0">
            <a:latin typeface="Calibri" pitchFamily="34" charset="0"/>
          </a:endParaRPr>
        </a:p>
      </dgm:t>
    </dgm:pt>
    <dgm:pt modelId="{2F5B3BE9-AD42-4C20-AC11-0E6386E722E5}" type="parTrans" cxnId="{E3A5B01B-F48D-44FB-AC33-925924737C45}">
      <dgm:prSet/>
      <dgm:spPr/>
      <dgm:t>
        <a:bodyPr/>
        <a:lstStyle/>
        <a:p>
          <a:endParaRPr lang="en-US"/>
        </a:p>
      </dgm:t>
    </dgm:pt>
    <dgm:pt modelId="{47FDA089-42E6-4D8D-ABA2-071A8CAC931D}" type="sibTrans" cxnId="{E3A5B01B-F48D-44FB-AC33-925924737C45}">
      <dgm:prSet/>
      <dgm:spPr/>
      <dgm:t>
        <a:bodyPr/>
        <a:lstStyle/>
        <a:p>
          <a:endParaRPr lang="en-US"/>
        </a:p>
      </dgm:t>
    </dgm:pt>
    <dgm:pt modelId="{4EF063E2-6E9D-470F-9FB4-14885535F184}">
      <dgm:prSet custT="1"/>
      <dgm:spPr/>
      <dgm:t>
        <a:bodyPr/>
        <a:lstStyle/>
        <a:p>
          <a:pPr marL="228600" indent="-228600" rtl="0"/>
          <a:r>
            <a:rPr lang="en-US" sz="1500" b="0" dirty="0" smtClean="0">
              <a:latin typeface="Calibri" pitchFamily="34" charset="0"/>
            </a:rPr>
            <a:t>Interpolation methods</a:t>
          </a:r>
          <a:endParaRPr lang="en-US" sz="1500" b="0" dirty="0">
            <a:latin typeface="Calibri" pitchFamily="34" charset="0"/>
          </a:endParaRPr>
        </a:p>
      </dgm:t>
    </dgm:pt>
    <dgm:pt modelId="{8F6B7E00-1A5F-4C43-81AB-39275B2822DD}" type="parTrans" cxnId="{16AF20C8-1F0A-4804-84DE-D7ECCBAF7EC0}">
      <dgm:prSet/>
      <dgm:spPr/>
      <dgm:t>
        <a:bodyPr/>
        <a:lstStyle/>
        <a:p>
          <a:endParaRPr lang="en-US"/>
        </a:p>
      </dgm:t>
    </dgm:pt>
    <dgm:pt modelId="{1F4DE86F-F6EC-4823-815C-A7586FFC2957}" type="sibTrans" cxnId="{16AF20C8-1F0A-4804-84DE-D7ECCBAF7EC0}">
      <dgm:prSet/>
      <dgm:spPr/>
      <dgm:t>
        <a:bodyPr/>
        <a:lstStyle/>
        <a:p>
          <a:endParaRPr lang="en-US"/>
        </a:p>
      </dgm:t>
    </dgm:pt>
    <dgm:pt modelId="{588EC405-53E9-4181-A04F-E2BF8D9C3074}">
      <dgm:prSet custT="1"/>
      <dgm:spPr/>
      <dgm:t>
        <a:bodyPr/>
        <a:lstStyle/>
        <a:p>
          <a:pPr algn="l"/>
          <a:r>
            <a:rPr lang="en-US" sz="1800" b="1" spc="100" baseline="0" dirty="0" smtClean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rPr>
            <a:t>Statistical</a:t>
          </a:r>
          <a:endParaRPr lang="en-US" sz="3300" spc="100" baseline="0" dirty="0">
            <a:solidFill>
              <a:schemeClr val="tx2">
                <a:lumMod val="75000"/>
                <a:lumOff val="2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4DCDF7E6-E6A4-4ED1-A7AA-F09A2C2480FF}" type="sibTrans" cxnId="{EE4F5A58-682D-410E-83A8-BE6CB056D19A}">
      <dgm:prSet/>
      <dgm:spPr/>
      <dgm:t>
        <a:bodyPr/>
        <a:lstStyle/>
        <a:p>
          <a:endParaRPr lang="en-US"/>
        </a:p>
      </dgm:t>
    </dgm:pt>
    <dgm:pt modelId="{DC552591-5675-48C0-B357-14C077A4445A}" type="parTrans" cxnId="{EE4F5A58-682D-410E-83A8-BE6CB056D19A}">
      <dgm:prSet/>
      <dgm:spPr/>
      <dgm:t>
        <a:bodyPr/>
        <a:lstStyle/>
        <a:p>
          <a:endParaRPr lang="en-US"/>
        </a:p>
      </dgm:t>
    </dgm:pt>
    <dgm:pt modelId="{6F3307C8-D913-4B9C-9E33-41E6E84A4781}">
      <dgm:prSet custT="1"/>
      <dgm:spPr/>
      <dgm:t>
        <a:bodyPr/>
        <a:lstStyle/>
        <a:p>
          <a:pPr marL="225425" indent="-225425" rtl="0"/>
          <a:r>
            <a:rPr lang="en-US" sz="1500" b="0" dirty="0" smtClean="0">
              <a:latin typeface="Calibri" pitchFamily="34" charset="0"/>
            </a:rPr>
            <a:t>Descriptive statistics</a:t>
          </a:r>
          <a:endParaRPr lang="en-US" sz="1500" b="0" dirty="0"/>
        </a:p>
      </dgm:t>
    </dgm:pt>
    <dgm:pt modelId="{F80E682D-F0A7-4474-B190-F904A7EB58EA}" type="parTrans" cxnId="{CD07F2D0-0201-428F-908D-B6A22A2462DD}">
      <dgm:prSet/>
      <dgm:spPr/>
      <dgm:t>
        <a:bodyPr/>
        <a:lstStyle/>
        <a:p>
          <a:endParaRPr lang="en-US"/>
        </a:p>
      </dgm:t>
    </dgm:pt>
    <dgm:pt modelId="{21F81936-7D61-4C78-99B3-751E2850CB1D}" type="sibTrans" cxnId="{CD07F2D0-0201-428F-908D-B6A22A2462DD}">
      <dgm:prSet/>
      <dgm:spPr/>
      <dgm:t>
        <a:bodyPr/>
        <a:lstStyle/>
        <a:p>
          <a:endParaRPr lang="en-US"/>
        </a:p>
      </dgm:t>
    </dgm:pt>
    <dgm:pt modelId="{8B8AD8C7-D330-452E-9F77-CE2147F97664}">
      <dgm:prSet custT="1"/>
      <dgm:spPr/>
      <dgm:t>
        <a:bodyPr/>
        <a:lstStyle/>
        <a:p>
          <a:pPr marL="225425" indent="-225425" rtl="0"/>
          <a:r>
            <a:rPr lang="en-US" sz="1500" b="0" dirty="0" smtClean="0">
              <a:latin typeface="Calibri" pitchFamily="34" charset="0"/>
            </a:rPr>
            <a:t>Distance measures</a:t>
          </a:r>
          <a:endParaRPr lang="en-US" sz="1500" b="0" dirty="0">
            <a:latin typeface="Calibri" pitchFamily="34" charset="0"/>
          </a:endParaRPr>
        </a:p>
      </dgm:t>
    </dgm:pt>
    <dgm:pt modelId="{A89A5D9E-C14A-4552-A739-46BD12E7665A}" type="parTrans" cxnId="{7E6A733A-DA28-4C96-A7AC-34A86F33C71C}">
      <dgm:prSet/>
      <dgm:spPr/>
      <dgm:t>
        <a:bodyPr/>
        <a:lstStyle/>
        <a:p>
          <a:endParaRPr lang="en-US"/>
        </a:p>
      </dgm:t>
    </dgm:pt>
    <dgm:pt modelId="{769DFBC1-4CA5-4574-B446-DBAE9AA62CE2}" type="sibTrans" cxnId="{7E6A733A-DA28-4C96-A7AC-34A86F33C71C}">
      <dgm:prSet/>
      <dgm:spPr/>
      <dgm:t>
        <a:bodyPr/>
        <a:lstStyle/>
        <a:p>
          <a:endParaRPr lang="en-US"/>
        </a:p>
      </dgm:t>
    </dgm:pt>
    <dgm:pt modelId="{62E005DE-F091-42E2-89E8-A367549AC572}">
      <dgm:prSet custT="1"/>
      <dgm:spPr/>
      <dgm:t>
        <a:bodyPr/>
        <a:lstStyle/>
        <a:p>
          <a:pPr marL="225425" indent="-225425" algn="l"/>
          <a:r>
            <a:rPr lang="en-US" sz="1500" b="0" dirty="0" smtClean="0">
              <a:latin typeface="Calibri" pitchFamily="34" charset="0"/>
            </a:rPr>
            <a:t>Hypothesis testing</a:t>
          </a:r>
          <a:endParaRPr lang="en-US" sz="1500" b="0" dirty="0">
            <a:latin typeface="Calibri" pitchFamily="34" charset="0"/>
          </a:endParaRPr>
        </a:p>
      </dgm:t>
    </dgm:pt>
    <dgm:pt modelId="{D68700CB-A63D-4479-8F20-AA8A9EE068CB}" type="parTrans" cxnId="{5534F880-1053-4FA9-80A1-426E3526B631}">
      <dgm:prSet/>
      <dgm:spPr/>
      <dgm:t>
        <a:bodyPr/>
        <a:lstStyle/>
        <a:p>
          <a:endParaRPr lang="en-US"/>
        </a:p>
      </dgm:t>
    </dgm:pt>
    <dgm:pt modelId="{84CE5816-AE27-489D-86F9-6D6860718A49}" type="sibTrans" cxnId="{5534F880-1053-4FA9-80A1-426E3526B631}">
      <dgm:prSet/>
      <dgm:spPr/>
      <dgm:t>
        <a:bodyPr/>
        <a:lstStyle/>
        <a:p>
          <a:endParaRPr lang="en-US"/>
        </a:p>
      </dgm:t>
    </dgm:pt>
    <dgm:pt modelId="{EB7E8A8E-C156-470A-A8A5-E79E1BA46FC4}">
      <dgm:prSet custT="1"/>
      <dgm:spPr/>
      <dgm:t>
        <a:bodyPr/>
        <a:lstStyle/>
        <a:p>
          <a:pPr marL="228600" indent="-228600" rtl="0"/>
          <a:r>
            <a:rPr lang="en-US" sz="1500" b="0" dirty="0" smtClean="0">
              <a:latin typeface="Calibri" pitchFamily="34" charset="0"/>
            </a:rPr>
            <a:t>Gamma and Beta functions</a:t>
          </a:r>
          <a:endParaRPr lang="en-US" sz="1500" b="0" dirty="0">
            <a:latin typeface="Calibri" pitchFamily="34" charset="0"/>
          </a:endParaRPr>
        </a:p>
      </dgm:t>
    </dgm:pt>
    <dgm:pt modelId="{D7F5B958-B64B-462B-9974-490FEAEC3C32}" type="parTrans" cxnId="{5EDDC660-D167-47BA-A8E7-55DB8FAC988B}">
      <dgm:prSet/>
      <dgm:spPr/>
      <dgm:t>
        <a:bodyPr/>
        <a:lstStyle/>
        <a:p>
          <a:endParaRPr lang="en-US"/>
        </a:p>
      </dgm:t>
    </dgm:pt>
    <dgm:pt modelId="{85F9F63C-009E-447D-8727-A3DF1D4C8EB8}" type="sibTrans" cxnId="{5EDDC660-D167-47BA-A8E7-55DB8FAC988B}">
      <dgm:prSet/>
      <dgm:spPr/>
      <dgm:t>
        <a:bodyPr/>
        <a:lstStyle/>
        <a:p>
          <a:endParaRPr lang="en-US"/>
        </a:p>
      </dgm:t>
    </dgm:pt>
    <dgm:pt modelId="{50499E77-5360-4974-9750-47B1896C476B}">
      <dgm:prSet custT="1"/>
      <dgm:spPr/>
      <dgm:t>
        <a:bodyPr/>
        <a:lstStyle/>
        <a:p>
          <a:pPr marL="225425" indent="-225425" algn="l"/>
          <a:r>
            <a:rPr lang="en-US" sz="1500" b="0" dirty="0" smtClean="0">
              <a:latin typeface="Calibri" pitchFamily="34" charset="0"/>
            </a:rPr>
            <a:t>Chi-Square &amp; Contingency Tables</a:t>
          </a:r>
          <a:endParaRPr lang="en-US" sz="1500" b="0" dirty="0">
            <a:latin typeface="Calibri" pitchFamily="34" charset="0"/>
          </a:endParaRPr>
        </a:p>
      </dgm:t>
    </dgm:pt>
    <dgm:pt modelId="{25AD58B0-FD88-453A-96D5-206F4D03F730}" type="parTrans" cxnId="{CD8E6516-3F39-44A3-B277-3DCFC8EC3B7F}">
      <dgm:prSet/>
      <dgm:spPr/>
      <dgm:t>
        <a:bodyPr/>
        <a:lstStyle/>
        <a:p>
          <a:endParaRPr lang="en-US"/>
        </a:p>
      </dgm:t>
    </dgm:pt>
    <dgm:pt modelId="{85DC6599-65C1-4116-A97F-E4E682E017FF}" type="sibTrans" cxnId="{CD8E6516-3F39-44A3-B277-3DCFC8EC3B7F}">
      <dgm:prSet/>
      <dgm:spPr/>
      <dgm:t>
        <a:bodyPr/>
        <a:lstStyle/>
        <a:p>
          <a:endParaRPr lang="en-US"/>
        </a:p>
      </dgm:t>
    </dgm:pt>
    <dgm:pt modelId="{93692B68-9BBF-4C1D-94A3-D7F1405439D0}">
      <dgm:prSet custT="1"/>
      <dgm:spPr/>
      <dgm:t>
        <a:bodyPr/>
        <a:lstStyle/>
        <a:p>
          <a:pPr marL="177800" indent="-177800" rtl="0"/>
          <a:r>
            <a:rPr lang="en-US" sz="1500" b="0" dirty="0" smtClean="0">
              <a:solidFill>
                <a:schemeClr val="bg1"/>
              </a:solidFill>
              <a:latin typeface="Calibri" pitchFamily="34" charset="0"/>
            </a:rPr>
            <a:t>Support Vector Machines</a:t>
          </a:r>
          <a:endParaRPr lang="en-US" sz="1500" b="0" dirty="0">
            <a:solidFill>
              <a:schemeClr val="bg1"/>
            </a:solidFill>
            <a:latin typeface="Calibri" pitchFamily="34" charset="0"/>
          </a:endParaRPr>
        </a:p>
      </dgm:t>
    </dgm:pt>
    <dgm:pt modelId="{6C0E77B1-2075-4701-8C7B-266269E87015}">
      <dgm:prSet custT="1"/>
      <dgm:spPr/>
      <dgm:t>
        <a:bodyPr/>
        <a:lstStyle/>
        <a:p>
          <a:pPr marL="177800" indent="-177800" rtl="0"/>
          <a:r>
            <a:rPr lang="en-US" sz="1500" b="0" dirty="0" smtClean="0">
              <a:solidFill>
                <a:schemeClr val="bg1"/>
              </a:solidFill>
              <a:latin typeface="Calibri" pitchFamily="34" charset="0"/>
            </a:rPr>
            <a:t>Cluster analysis  - 5 models available</a:t>
          </a:r>
          <a:endParaRPr lang="en-US" sz="1500" b="0" dirty="0">
            <a:solidFill>
              <a:schemeClr val="bg1"/>
            </a:solidFill>
            <a:latin typeface="Calibri" pitchFamily="34" charset="0"/>
          </a:endParaRPr>
        </a:p>
      </dgm:t>
    </dgm:pt>
    <dgm:pt modelId="{1E8EF75A-0146-488A-B574-F8E77E96B463}">
      <dgm:prSet custT="1"/>
      <dgm:spPr/>
      <dgm:t>
        <a:bodyPr/>
        <a:lstStyle/>
        <a:p>
          <a:pPr marL="177800" indent="-177800" rtl="0"/>
          <a:r>
            <a:rPr lang="en-US" sz="1500" b="0" dirty="0" smtClean="0">
              <a:solidFill>
                <a:schemeClr val="bg1"/>
              </a:solidFill>
              <a:latin typeface="Calibri" pitchFamily="34" charset="0"/>
            </a:rPr>
            <a:t>Principal component analysis (PCA)</a:t>
          </a:r>
          <a:endParaRPr lang="en-US" sz="1500" b="0" dirty="0">
            <a:solidFill>
              <a:schemeClr val="bg1"/>
            </a:solidFill>
            <a:latin typeface="Calibri" pitchFamily="34" charset="0"/>
          </a:endParaRPr>
        </a:p>
      </dgm:t>
    </dgm:pt>
    <dgm:pt modelId="{3CC483D1-F109-4412-9B75-280B94C29166}">
      <dgm:prSet custT="1"/>
      <dgm:spPr/>
      <dgm:t>
        <a:bodyPr/>
        <a:lstStyle/>
        <a:p>
          <a:pPr marL="177800" indent="-177800" rtl="0"/>
          <a:r>
            <a:rPr lang="en-US" sz="1500" b="0" dirty="0" smtClean="0">
              <a:solidFill>
                <a:schemeClr val="bg1"/>
              </a:solidFill>
              <a:latin typeface="Calibri" pitchFamily="34" charset="0"/>
            </a:rPr>
            <a:t>Logistic regression</a:t>
          </a:r>
          <a:endParaRPr lang="en-US" sz="1500" b="0" dirty="0">
            <a:solidFill>
              <a:schemeClr val="bg1"/>
            </a:solidFill>
            <a:latin typeface="Calibri" pitchFamily="34" charset="0"/>
          </a:endParaRPr>
        </a:p>
      </dgm:t>
    </dgm:pt>
    <dgm:pt modelId="{BC4AD1D3-CE3C-43CD-8479-EBE1CA7E6181}">
      <dgm:prSet phldrT="[Text]" custT="1"/>
      <dgm:spPr/>
      <dgm:t>
        <a:bodyPr/>
        <a:lstStyle/>
        <a:p>
          <a:pPr marL="177800" indent="-177800" rtl="0"/>
          <a:r>
            <a:rPr lang="en-US" sz="1500" b="0" dirty="0" smtClean="0">
              <a:solidFill>
                <a:schemeClr val="bg1"/>
              </a:solidFill>
              <a:latin typeface="Calibri" pitchFamily="34" charset="0"/>
            </a:rPr>
            <a:t>Linear regression</a:t>
          </a:r>
          <a:endParaRPr lang="en-US" sz="1500" b="0" dirty="0">
            <a:solidFill>
              <a:schemeClr val="bg1"/>
            </a:solidFill>
          </a:endParaRPr>
        </a:p>
      </dgm:t>
    </dgm:pt>
    <dgm:pt modelId="{D100A703-CC0B-4B6F-A6B7-DA38966C1A98}">
      <dgm:prSet phldrT="[Text]" custT="1"/>
      <dgm:spPr/>
      <dgm:t>
        <a:bodyPr/>
        <a:lstStyle/>
        <a:p>
          <a:r>
            <a:rPr lang="en-US" sz="1800" b="1" spc="100" baseline="0" dirty="0" smtClean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rPr>
            <a:t>Data Mining</a:t>
          </a:r>
          <a:endParaRPr lang="en-US" sz="1800" b="1" spc="100" baseline="0" dirty="0">
            <a:solidFill>
              <a:schemeClr val="tx2">
                <a:lumMod val="75000"/>
                <a:lumOff val="2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itchFamily="34" charset="0"/>
          </a:endParaRPr>
        </a:p>
      </dgm:t>
    </dgm:pt>
    <dgm:pt modelId="{41699C62-0ED6-4DE5-8C5A-F97057F519CB}" type="sibTrans" cxnId="{A17BBAC1-F69A-4A5B-995A-B5516E75486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3D1425F-2C29-4677-9FB6-8C2743B366C8}" type="parTrans" cxnId="{A17BBAC1-F69A-4A5B-995A-B5516E75486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01DD851-A6EF-4B11-8E50-9366DDCA1CB0}" type="sibTrans" cxnId="{7053D90A-A6BF-4BF2-9E32-930237C417AF}">
      <dgm:prSet/>
      <dgm:spPr/>
      <dgm:t>
        <a:bodyPr/>
        <a:lstStyle/>
        <a:p>
          <a:endParaRPr lang="en-US"/>
        </a:p>
      </dgm:t>
    </dgm:pt>
    <dgm:pt modelId="{7A7DAE6E-0C83-467B-AB5C-DBC8F91E44D4}" type="parTrans" cxnId="{7053D90A-A6BF-4BF2-9E32-930237C417AF}">
      <dgm:prSet/>
      <dgm:spPr/>
      <dgm:t>
        <a:bodyPr/>
        <a:lstStyle/>
        <a:p>
          <a:endParaRPr lang="en-US"/>
        </a:p>
      </dgm:t>
    </dgm:pt>
    <dgm:pt modelId="{5D0A678F-BE32-450B-B4DD-7361D9B64A3D}" type="sibTrans" cxnId="{4F894296-1538-4E6B-B72C-75491AF7FFD5}">
      <dgm:prSet/>
      <dgm:spPr/>
      <dgm:t>
        <a:bodyPr/>
        <a:lstStyle/>
        <a:p>
          <a:endParaRPr lang="en-US"/>
        </a:p>
      </dgm:t>
    </dgm:pt>
    <dgm:pt modelId="{EDA848A2-2714-4DA3-9C51-F80765C6C0AA}" type="parTrans" cxnId="{4F894296-1538-4E6B-B72C-75491AF7FFD5}">
      <dgm:prSet/>
      <dgm:spPr/>
      <dgm:t>
        <a:bodyPr/>
        <a:lstStyle/>
        <a:p>
          <a:endParaRPr lang="en-US"/>
        </a:p>
      </dgm:t>
    </dgm:pt>
    <dgm:pt modelId="{6976DEAB-C858-443F-9164-C2CAD9388BE3}" type="sibTrans" cxnId="{E0183BCC-42DC-4465-A6F2-24D62863C15E}">
      <dgm:prSet/>
      <dgm:spPr/>
      <dgm:t>
        <a:bodyPr/>
        <a:lstStyle/>
        <a:p>
          <a:endParaRPr lang="en-US"/>
        </a:p>
      </dgm:t>
    </dgm:pt>
    <dgm:pt modelId="{88F5F18C-CD71-4450-B145-1CD41D3C4ABF}" type="parTrans" cxnId="{E0183BCC-42DC-4465-A6F2-24D62863C15E}">
      <dgm:prSet/>
      <dgm:spPr/>
      <dgm:t>
        <a:bodyPr/>
        <a:lstStyle/>
        <a:p>
          <a:endParaRPr lang="en-US"/>
        </a:p>
      </dgm:t>
    </dgm:pt>
    <dgm:pt modelId="{CFDA11AB-1BBC-4FED-B1EF-A831502FD3C6}" type="sibTrans" cxnId="{F43B3490-0C64-49B4-AC03-A23F76A10C5A}">
      <dgm:prSet/>
      <dgm:spPr/>
      <dgm:t>
        <a:bodyPr/>
        <a:lstStyle/>
        <a:p>
          <a:endParaRPr lang="en-US"/>
        </a:p>
      </dgm:t>
    </dgm:pt>
    <dgm:pt modelId="{08B23239-D10A-4A10-BA4D-EEB6F7A4A9D1}" type="parTrans" cxnId="{F43B3490-0C64-49B4-AC03-A23F76A10C5A}">
      <dgm:prSet/>
      <dgm:spPr/>
      <dgm:t>
        <a:bodyPr/>
        <a:lstStyle/>
        <a:p>
          <a:endParaRPr lang="en-US"/>
        </a:p>
      </dgm:t>
    </dgm:pt>
    <dgm:pt modelId="{BB7ECB7C-8049-4DCA-AAD5-391680CFDAD9}" type="sibTrans" cxnId="{83DE5B53-7B8B-41B2-9180-C5BBFBCE7BE3}">
      <dgm:prSet/>
      <dgm:spPr/>
      <dgm:t>
        <a:bodyPr/>
        <a:lstStyle/>
        <a:p>
          <a:endParaRPr lang="en-US"/>
        </a:p>
      </dgm:t>
    </dgm:pt>
    <dgm:pt modelId="{2BA57CEE-24D0-433C-92EE-6C1CFFEC752A}" type="parTrans" cxnId="{83DE5B53-7B8B-41B2-9180-C5BBFBCE7BE3}">
      <dgm:prSet/>
      <dgm:spPr/>
      <dgm:t>
        <a:bodyPr/>
        <a:lstStyle/>
        <a:p>
          <a:endParaRPr lang="en-US"/>
        </a:p>
      </dgm:t>
    </dgm:pt>
    <dgm:pt modelId="{18848A2D-D938-4147-A44F-DB5D64EDBCC0}">
      <dgm:prSet custT="1"/>
      <dgm:spPr/>
      <dgm:t>
        <a:bodyPr/>
        <a:lstStyle/>
        <a:p>
          <a:pPr marL="225425" indent="-225425" algn="l"/>
          <a:r>
            <a:rPr lang="en-US" sz="1500" b="0" dirty="0" smtClean="0">
              <a:latin typeface="Calibri" pitchFamily="34" charset="0"/>
            </a:rPr>
            <a:t>ANOVA</a:t>
          </a:r>
          <a:endParaRPr lang="en-US" sz="1500" b="0" dirty="0">
            <a:latin typeface="Calibri" pitchFamily="34" charset="0"/>
          </a:endParaRPr>
        </a:p>
      </dgm:t>
    </dgm:pt>
    <dgm:pt modelId="{E8EF96D4-8343-40A7-BF44-8C8AA5B0A6E5}" type="parTrans" cxnId="{533EEFC2-F59B-4047-9ED1-47AA251CD22A}">
      <dgm:prSet/>
      <dgm:spPr/>
      <dgm:t>
        <a:bodyPr/>
        <a:lstStyle/>
        <a:p>
          <a:endParaRPr lang="en-US"/>
        </a:p>
      </dgm:t>
    </dgm:pt>
    <dgm:pt modelId="{7F293192-BA5F-4886-BC6D-05E1F58D1B53}" type="sibTrans" cxnId="{533EEFC2-F59B-4047-9ED1-47AA251CD22A}">
      <dgm:prSet/>
      <dgm:spPr/>
      <dgm:t>
        <a:bodyPr/>
        <a:lstStyle/>
        <a:p>
          <a:endParaRPr lang="en-US"/>
        </a:p>
      </dgm:t>
    </dgm:pt>
    <dgm:pt modelId="{4FD2EB3D-EE12-4A54-B053-5C2089C023CE}">
      <dgm:prSet phldrT="[Text]" custT="1"/>
      <dgm:spPr/>
      <dgm:t>
        <a:bodyPr/>
        <a:lstStyle/>
        <a:p>
          <a:pPr marL="171450" indent="-171450" algn="l" rtl="0"/>
          <a:r>
            <a:rPr lang="en-US" sz="1500" b="0" dirty="0" smtClean="0">
              <a:latin typeface="Calibri" pitchFamily="34" charset="0"/>
            </a:rPr>
            <a:t>Monte Carlo Simulation</a:t>
          </a:r>
          <a:endParaRPr lang="en-US" sz="1500" b="0" dirty="0" smtClean="0"/>
        </a:p>
      </dgm:t>
    </dgm:pt>
    <dgm:pt modelId="{3E79EA7C-D789-477F-AAE6-5B3766CC20BF}" type="parTrans" cxnId="{F29A9905-E6D5-4A19-9F9E-313CC82CCAB9}">
      <dgm:prSet/>
      <dgm:spPr/>
      <dgm:t>
        <a:bodyPr/>
        <a:lstStyle/>
        <a:p>
          <a:endParaRPr lang="en-US"/>
        </a:p>
      </dgm:t>
    </dgm:pt>
    <dgm:pt modelId="{D26DA5CF-0F35-46B8-8CD4-6854A1DBCAE1}" type="sibTrans" cxnId="{F29A9905-E6D5-4A19-9F9E-313CC82CCAB9}">
      <dgm:prSet/>
      <dgm:spPr/>
      <dgm:t>
        <a:bodyPr/>
        <a:lstStyle/>
        <a:p>
          <a:endParaRPr lang="en-US"/>
        </a:p>
      </dgm:t>
    </dgm:pt>
    <dgm:pt modelId="{538CA130-1982-4ECB-947B-780596C731A4}">
      <dgm:prSet phldrT="[Text]" custT="1"/>
      <dgm:spPr/>
      <dgm:t>
        <a:bodyPr/>
        <a:lstStyle/>
        <a:p>
          <a:pPr marL="171450" indent="-171450" algn="l" rtl="0"/>
          <a:r>
            <a:rPr lang="en-US" sz="1500" b="0" dirty="0" err="1" smtClean="0">
              <a:latin typeface="Calibri" pitchFamily="34" charset="0"/>
            </a:rPr>
            <a:t>Univariate</a:t>
          </a:r>
          <a:r>
            <a:rPr lang="en-US" sz="1500" b="0" dirty="0" smtClean="0">
              <a:latin typeface="Calibri" pitchFamily="34" charset="0"/>
            </a:rPr>
            <a:t> distributions</a:t>
          </a:r>
        </a:p>
      </dgm:t>
    </dgm:pt>
    <dgm:pt modelId="{2717216D-6698-4BC4-8183-4D55CFCD51C8}" type="parTrans" cxnId="{07E386A4-0A90-4CDF-8062-4CDEAECFEEDE}">
      <dgm:prSet/>
      <dgm:spPr/>
      <dgm:t>
        <a:bodyPr/>
        <a:lstStyle/>
        <a:p>
          <a:endParaRPr lang="en-US"/>
        </a:p>
      </dgm:t>
    </dgm:pt>
    <dgm:pt modelId="{031260FE-CD81-4DEA-BFDC-33B7C72CDD50}" type="sibTrans" cxnId="{07E386A4-0A90-4CDF-8062-4CDEAECFEEDE}">
      <dgm:prSet/>
      <dgm:spPr/>
      <dgm:t>
        <a:bodyPr/>
        <a:lstStyle/>
        <a:p>
          <a:endParaRPr lang="en-US"/>
        </a:p>
      </dgm:t>
    </dgm:pt>
    <dgm:pt modelId="{581A7064-8EE6-4FF2-BA62-22DB142083CE}">
      <dgm:prSet phldrT="[Text]" custT="1"/>
      <dgm:spPr/>
      <dgm:t>
        <a:bodyPr/>
        <a:lstStyle/>
        <a:p>
          <a:pPr marL="171450" indent="-171450" algn="l"/>
          <a:r>
            <a:rPr lang="en-US" sz="1500" b="0" dirty="0" smtClean="0">
              <a:latin typeface="Calibri" pitchFamily="34" charset="0"/>
            </a:rPr>
            <a:t>Copulas - Correlated Multivariate distributions</a:t>
          </a:r>
        </a:p>
      </dgm:t>
    </dgm:pt>
    <dgm:pt modelId="{ACF2EB88-E9C8-4955-95D5-C53246A9258D}" type="sibTrans" cxnId="{BD558753-F5AC-4464-963D-D119AA31CF18}">
      <dgm:prSet/>
      <dgm:spPr/>
      <dgm:t>
        <a:bodyPr/>
        <a:lstStyle/>
        <a:p>
          <a:endParaRPr lang="en-US"/>
        </a:p>
      </dgm:t>
    </dgm:pt>
    <dgm:pt modelId="{2C55289F-3A28-4511-96D6-ECB8CAB94965}" type="parTrans" cxnId="{BD558753-F5AC-4464-963D-D119AA31CF18}">
      <dgm:prSet/>
      <dgm:spPr/>
      <dgm:t>
        <a:bodyPr/>
        <a:lstStyle/>
        <a:p>
          <a:endParaRPr lang="en-US"/>
        </a:p>
      </dgm:t>
    </dgm:pt>
    <dgm:pt modelId="{F642F6BB-D4C1-4923-BBAF-88ED3A02EE56}" type="pres">
      <dgm:prSet presAssocID="{6BB3B834-0497-4D7F-B379-2DE6F6119C35}" presName="Name0" presStyleCnt="0">
        <dgm:presLayoutVars>
          <dgm:dir/>
          <dgm:resizeHandles val="exact"/>
        </dgm:presLayoutVars>
      </dgm:prSet>
      <dgm:spPr/>
    </dgm:pt>
    <dgm:pt modelId="{3E7E95C0-78E3-4F3E-8084-F0D7C0EBB5D0}" type="pres">
      <dgm:prSet presAssocID="{6BB3B834-0497-4D7F-B379-2DE6F6119C35}" presName="fgShape" presStyleLbl="fgShp" presStyleIdx="0" presStyleCnt="1" custScaleX="108696" custScaleY="121165" custLinFactNeighborX="0" custLinFactNeighborY="22704"/>
      <dgm:spPr>
        <a:noFill/>
      </dgm:spPr>
    </dgm:pt>
    <dgm:pt modelId="{E91C9CA7-98F7-496C-9EA0-A7FAA1234BC9}" type="pres">
      <dgm:prSet presAssocID="{6BB3B834-0497-4D7F-B379-2DE6F6119C35}" presName="linComp" presStyleCnt="0"/>
      <dgm:spPr/>
    </dgm:pt>
    <dgm:pt modelId="{4AEF549E-AA07-463C-8C7A-88DEB71EBE30}" type="pres">
      <dgm:prSet presAssocID="{6D72B6FE-19CB-4DFE-A1EB-EB557E40D63E}" presName="compNode" presStyleCnt="0"/>
      <dgm:spPr/>
    </dgm:pt>
    <dgm:pt modelId="{1FCCE093-E282-4AF3-9055-0ADD0FC26148}" type="pres">
      <dgm:prSet presAssocID="{6D72B6FE-19CB-4DFE-A1EB-EB557E40D63E}" presName="bkgdShape" presStyleLbl="node1" presStyleIdx="0" presStyleCnt="4"/>
      <dgm:spPr/>
      <dgm:t>
        <a:bodyPr/>
        <a:lstStyle/>
        <a:p>
          <a:endParaRPr lang="en-US"/>
        </a:p>
      </dgm:t>
    </dgm:pt>
    <dgm:pt modelId="{53E1A91F-6AD6-49F4-A258-D9CAD19A1F43}" type="pres">
      <dgm:prSet presAssocID="{6D72B6FE-19CB-4DFE-A1EB-EB557E40D63E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0B2083-1039-4328-AEAE-95AFBADBC164}" type="pres">
      <dgm:prSet presAssocID="{6D72B6FE-19CB-4DFE-A1EB-EB557E40D63E}" presName="invisiNode" presStyleLbl="node1" presStyleIdx="0" presStyleCnt="4"/>
      <dgm:spPr/>
    </dgm:pt>
    <dgm:pt modelId="{CD1AFE26-BE8E-437A-9DD3-DA79FE985FBE}" type="pres">
      <dgm:prSet presAssocID="{6D72B6FE-19CB-4DFE-A1EB-EB557E40D63E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C8F9920-4E94-4637-8AB1-53C9B3992B6C}" type="pres">
      <dgm:prSet presAssocID="{BBC76CD4-DD53-449E-ADCC-51795676277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38793B8-CC5F-462E-8209-92C9AAC9CE57}" type="pres">
      <dgm:prSet presAssocID="{588EC405-53E9-4181-A04F-E2BF8D9C3074}" presName="compNode" presStyleCnt="0"/>
      <dgm:spPr/>
    </dgm:pt>
    <dgm:pt modelId="{76C95BF8-02D6-4525-9216-ECB3F4790C55}" type="pres">
      <dgm:prSet presAssocID="{588EC405-53E9-4181-A04F-E2BF8D9C3074}" presName="bkgdShape" presStyleLbl="node1" presStyleIdx="1" presStyleCnt="4"/>
      <dgm:spPr/>
      <dgm:t>
        <a:bodyPr/>
        <a:lstStyle/>
        <a:p>
          <a:endParaRPr lang="en-US"/>
        </a:p>
      </dgm:t>
    </dgm:pt>
    <dgm:pt modelId="{C3BBF1B8-E834-45DB-A8FB-7B4A4167EF0B}" type="pres">
      <dgm:prSet presAssocID="{588EC405-53E9-4181-A04F-E2BF8D9C3074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F9F24F-84B3-4D10-A8FA-2C563BFC890E}" type="pres">
      <dgm:prSet presAssocID="{588EC405-53E9-4181-A04F-E2BF8D9C3074}" presName="invisiNode" presStyleLbl="node1" presStyleIdx="1" presStyleCnt="4"/>
      <dgm:spPr/>
    </dgm:pt>
    <dgm:pt modelId="{F27316EA-4E72-446B-8BAA-4AF589249FF8}" type="pres">
      <dgm:prSet presAssocID="{588EC405-53E9-4181-A04F-E2BF8D9C3074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82D223B-3CAD-4A21-9178-377D06DDEC82}" type="pres">
      <dgm:prSet presAssocID="{4DCDF7E6-E6A4-4ED1-A7AA-F09A2C2480F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FDABCF4-655A-4B9B-8E91-EB7B30FF1D58}" type="pres">
      <dgm:prSet presAssocID="{AEE4B273-99BF-4761-8475-0F1A928E3F39}" presName="compNode" presStyleCnt="0"/>
      <dgm:spPr/>
    </dgm:pt>
    <dgm:pt modelId="{02BD41B6-93C5-4B58-825D-70BDF9B2D3D3}" type="pres">
      <dgm:prSet presAssocID="{AEE4B273-99BF-4761-8475-0F1A928E3F39}" presName="bkgdShape" presStyleLbl="node1" presStyleIdx="2" presStyleCnt="4"/>
      <dgm:spPr/>
      <dgm:t>
        <a:bodyPr/>
        <a:lstStyle/>
        <a:p>
          <a:endParaRPr lang="en-US"/>
        </a:p>
      </dgm:t>
    </dgm:pt>
    <dgm:pt modelId="{88A0EDE2-0F6C-4626-B197-2B4C337AB0FE}" type="pres">
      <dgm:prSet presAssocID="{AEE4B273-99BF-4761-8475-0F1A928E3F39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DA7929-18A5-4C6C-9BD5-4D8557484212}" type="pres">
      <dgm:prSet presAssocID="{AEE4B273-99BF-4761-8475-0F1A928E3F39}" presName="invisiNode" presStyleLbl="node1" presStyleIdx="2" presStyleCnt="4"/>
      <dgm:spPr/>
    </dgm:pt>
    <dgm:pt modelId="{03BEFEC4-9FD1-4F64-9908-C8FFFB1D720E}" type="pres">
      <dgm:prSet presAssocID="{AEE4B273-99BF-4761-8475-0F1A928E3F39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8465D36-9A8C-4752-98E5-3136BC7B7835}" type="pres">
      <dgm:prSet presAssocID="{F8E80ED6-AFB3-4272-BCA9-BDD27330310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E5AB8AC-A6D8-43FD-9770-A4E6CACD108B}" type="pres">
      <dgm:prSet presAssocID="{D100A703-CC0B-4B6F-A6B7-DA38966C1A98}" presName="compNode" presStyleCnt="0"/>
      <dgm:spPr/>
    </dgm:pt>
    <dgm:pt modelId="{547A2EE0-7DA2-4D2A-A0EF-A8CB2EC61B24}" type="pres">
      <dgm:prSet presAssocID="{D100A703-CC0B-4B6F-A6B7-DA38966C1A98}" presName="bkgdShape" presStyleLbl="node1" presStyleIdx="3" presStyleCnt="4" custLinFactNeighborX="707"/>
      <dgm:spPr/>
      <dgm:t>
        <a:bodyPr/>
        <a:lstStyle/>
        <a:p>
          <a:endParaRPr lang="en-US"/>
        </a:p>
      </dgm:t>
    </dgm:pt>
    <dgm:pt modelId="{DF8E125A-F66A-4BE4-9C8D-CEF8BE679FD7}" type="pres">
      <dgm:prSet presAssocID="{D100A703-CC0B-4B6F-A6B7-DA38966C1A98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D0985D-42B8-4FD4-AB3F-5343FFE9E004}" type="pres">
      <dgm:prSet presAssocID="{D100A703-CC0B-4B6F-A6B7-DA38966C1A98}" presName="invisiNode" presStyleLbl="node1" presStyleIdx="3" presStyleCnt="4"/>
      <dgm:spPr/>
    </dgm:pt>
    <dgm:pt modelId="{B218E566-BC44-4169-953F-CF7D9C152C82}" type="pres">
      <dgm:prSet presAssocID="{D100A703-CC0B-4B6F-A6B7-DA38966C1A98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0F107746-F04F-46BD-9E9D-6D332D25188D}" type="presOf" srcId="{BC4AD1D3-CE3C-43CD-8479-EBE1CA7E6181}" destId="{547A2EE0-7DA2-4D2A-A0EF-A8CB2EC61B24}" srcOrd="0" destOrd="1" presId="urn:microsoft.com/office/officeart/2005/8/layout/hList7"/>
    <dgm:cxn modelId="{81B57D09-99F8-4E7C-AE9B-68240A34EFC7}" type="presOf" srcId="{1E8EF75A-0146-488A-B574-F8E77E96B463}" destId="{DF8E125A-F66A-4BE4-9C8D-CEF8BE679FD7}" srcOrd="1" destOrd="3" presId="urn:microsoft.com/office/officeart/2005/8/layout/hList7"/>
    <dgm:cxn modelId="{2A59ACF5-B322-418F-980F-C9F24AA8BEC0}" type="presOf" srcId="{BC4AD1D3-CE3C-43CD-8479-EBE1CA7E6181}" destId="{DF8E125A-F66A-4BE4-9C8D-CEF8BE679FD7}" srcOrd="1" destOrd="1" presId="urn:microsoft.com/office/officeart/2005/8/layout/hList7"/>
    <dgm:cxn modelId="{F29A9905-E6D5-4A19-9F9E-313CC82CCAB9}" srcId="{AEE4B273-99BF-4761-8475-0F1A928E3F39}" destId="{4FD2EB3D-EE12-4A54-B053-5C2089C023CE}" srcOrd="0" destOrd="0" parTransId="{3E79EA7C-D789-477F-AAE6-5B3766CC20BF}" sibTransId="{D26DA5CF-0F35-46B8-8CD4-6854A1DBCAE1}"/>
    <dgm:cxn modelId="{84BA067A-3EC5-44B1-AA6D-FEA97B6BB685}" type="presOf" srcId="{8DEF9270-3975-469D-BB40-1CFFFEFECBA6}" destId="{53E1A91F-6AD6-49F4-A258-D9CAD19A1F43}" srcOrd="1" destOrd="2" presId="urn:microsoft.com/office/officeart/2005/8/layout/hList7"/>
    <dgm:cxn modelId="{5EDDC660-D167-47BA-A8E7-55DB8FAC988B}" srcId="{6D72B6FE-19CB-4DFE-A1EB-EB557E40D63E}" destId="{EB7E8A8E-C156-470A-A8A5-E79E1BA46FC4}" srcOrd="2" destOrd="0" parTransId="{D7F5B958-B64B-462B-9974-490FEAEC3C32}" sibTransId="{85F9F63C-009E-447D-8727-A3DF1D4C8EB8}"/>
    <dgm:cxn modelId="{0DC6398D-99C2-418D-8AC0-F98B5F1382EA}" type="presOf" srcId="{1E8EF75A-0146-488A-B574-F8E77E96B463}" destId="{547A2EE0-7DA2-4D2A-A0EF-A8CB2EC61B24}" srcOrd="0" destOrd="3" presId="urn:microsoft.com/office/officeart/2005/8/layout/hList7"/>
    <dgm:cxn modelId="{4F894296-1538-4E6B-B72C-75491AF7FFD5}" srcId="{D100A703-CC0B-4B6F-A6B7-DA38966C1A98}" destId="{6C0E77B1-2075-4701-8C7B-266269E87015}" srcOrd="3" destOrd="0" parTransId="{EDA848A2-2714-4DA3-9C51-F80765C6C0AA}" sibTransId="{5D0A678F-BE32-450B-B4DD-7361D9B64A3D}"/>
    <dgm:cxn modelId="{F536E2D1-17E2-47C2-9CED-9D26824CBFCA}" type="presOf" srcId="{6F3307C8-D913-4B9C-9E33-41E6E84A4781}" destId="{76C95BF8-02D6-4525-9216-ECB3F4790C55}" srcOrd="0" destOrd="1" presId="urn:microsoft.com/office/officeart/2005/8/layout/hList7"/>
    <dgm:cxn modelId="{04A66A9F-5BB8-4625-95AF-4F8DD2209333}" type="presOf" srcId="{588EC405-53E9-4181-A04F-E2BF8D9C3074}" destId="{C3BBF1B8-E834-45DB-A8FB-7B4A4167EF0B}" srcOrd="1" destOrd="0" presId="urn:microsoft.com/office/officeart/2005/8/layout/hList7"/>
    <dgm:cxn modelId="{CD8E6516-3F39-44A3-B277-3DCFC8EC3B7F}" srcId="{588EC405-53E9-4181-A04F-E2BF8D9C3074}" destId="{50499E77-5360-4974-9750-47B1896C476B}" srcOrd="3" destOrd="0" parTransId="{25AD58B0-FD88-453A-96D5-206F4D03F730}" sibTransId="{85DC6599-65C1-4116-A97F-E4E682E017FF}"/>
    <dgm:cxn modelId="{67AB56CC-787E-4F67-8668-A1F9D1D2C525}" type="presOf" srcId="{581A7064-8EE6-4FF2-BA62-22DB142083CE}" destId="{88A0EDE2-0F6C-4626-B197-2B4C337AB0FE}" srcOrd="1" destOrd="3" presId="urn:microsoft.com/office/officeart/2005/8/layout/hList7"/>
    <dgm:cxn modelId="{4508770E-C4CB-430D-864F-7E8601BDB8C6}" type="presOf" srcId="{4EF063E2-6E9D-470F-9FB4-14885535F184}" destId="{53E1A91F-6AD6-49F4-A258-D9CAD19A1F43}" srcOrd="1" destOrd="5" presId="urn:microsoft.com/office/officeart/2005/8/layout/hList7"/>
    <dgm:cxn modelId="{D1465198-1AF9-48C5-BB30-D29F9E516D36}" type="presOf" srcId="{3CC483D1-F109-4412-9B75-280B94C29166}" destId="{547A2EE0-7DA2-4D2A-A0EF-A8CB2EC61B24}" srcOrd="0" destOrd="2" presId="urn:microsoft.com/office/officeart/2005/8/layout/hList7"/>
    <dgm:cxn modelId="{CF54F619-A46E-427D-AFA1-6D4971372361}" type="presOf" srcId="{F34ED113-249B-4627-A5DE-4751EEEA4F69}" destId="{53E1A91F-6AD6-49F4-A258-D9CAD19A1F43}" srcOrd="1" destOrd="4" presId="urn:microsoft.com/office/officeart/2005/8/layout/hList7"/>
    <dgm:cxn modelId="{D69112AA-1C97-4DD9-97E9-1D63B4B43A0E}" type="presOf" srcId="{62E005DE-F091-42E2-89E8-A367549AC572}" destId="{76C95BF8-02D6-4525-9216-ECB3F4790C55}" srcOrd="0" destOrd="3" presId="urn:microsoft.com/office/officeart/2005/8/layout/hList7"/>
    <dgm:cxn modelId="{3BDBC1EB-13FB-4091-95AA-C43179E40BE3}" type="presOf" srcId="{538CA130-1982-4ECB-947B-780596C731A4}" destId="{88A0EDE2-0F6C-4626-B197-2B4C337AB0FE}" srcOrd="1" destOrd="2" presId="urn:microsoft.com/office/officeart/2005/8/layout/hList7"/>
    <dgm:cxn modelId="{335459C7-AF2A-4746-BFC0-A3684F683282}" type="presOf" srcId="{EB7E8A8E-C156-470A-A8A5-E79E1BA46FC4}" destId="{53E1A91F-6AD6-49F4-A258-D9CAD19A1F43}" srcOrd="1" destOrd="3" presId="urn:microsoft.com/office/officeart/2005/8/layout/hList7"/>
    <dgm:cxn modelId="{73B1A37B-A6D8-485E-86FA-A0A85DA85574}" type="presOf" srcId="{4EF063E2-6E9D-470F-9FB4-14885535F184}" destId="{1FCCE093-E282-4AF3-9055-0ADD0FC26148}" srcOrd="0" destOrd="5" presId="urn:microsoft.com/office/officeart/2005/8/layout/hList7"/>
    <dgm:cxn modelId="{6E90AE22-6FCC-44C9-BB23-ED367A017EF7}" type="presOf" srcId="{62E005DE-F091-42E2-89E8-A367549AC572}" destId="{C3BBF1B8-E834-45DB-A8FB-7B4A4167EF0B}" srcOrd="1" destOrd="3" presId="urn:microsoft.com/office/officeart/2005/8/layout/hList7"/>
    <dgm:cxn modelId="{ADAED258-AF40-46CF-84C3-D56BBC1D86CE}" type="presOf" srcId="{4A3EDA3A-1CDF-4ACC-9C38-3F1FC6F85F04}" destId="{1FCCE093-E282-4AF3-9055-0ADD0FC26148}" srcOrd="0" destOrd="1" presId="urn:microsoft.com/office/officeart/2005/8/layout/hList7"/>
    <dgm:cxn modelId="{EE1591AD-913F-4288-BA02-7F240F7B8222}" srcId="{6BB3B834-0497-4D7F-B379-2DE6F6119C35}" destId="{AEE4B273-99BF-4761-8475-0F1A928E3F39}" srcOrd="2" destOrd="0" parTransId="{0E9B8F9D-A830-4E0E-B43B-5AE36B8B5FB1}" sibTransId="{F8E80ED6-AFB3-4272-BCA9-BDD273303107}"/>
    <dgm:cxn modelId="{64E871B9-6EA8-4736-A31E-19DBAA8C6624}" srcId="{6D72B6FE-19CB-4DFE-A1EB-EB557E40D63E}" destId="{8DEF9270-3975-469D-BB40-1CFFFEFECBA6}" srcOrd="1" destOrd="0" parTransId="{76C5A165-3E43-45DC-9558-E2E6050957ED}" sibTransId="{61C92DA0-92EC-4EC0-90FA-F09E6F6B0DF9}"/>
    <dgm:cxn modelId="{69211905-18CE-4365-85C2-0B8248BA1BC3}" type="presOf" srcId="{D100A703-CC0B-4B6F-A6B7-DA38966C1A98}" destId="{DF8E125A-F66A-4BE4-9C8D-CEF8BE679FD7}" srcOrd="1" destOrd="0" presId="urn:microsoft.com/office/officeart/2005/8/layout/hList7"/>
    <dgm:cxn modelId="{E3A5B01B-F48D-44FB-AC33-925924737C45}" srcId="{6D72B6FE-19CB-4DFE-A1EB-EB557E40D63E}" destId="{F34ED113-249B-4627-A5DE-4751EEEA4F69}" srcOrd="3" destOrd="0" parTransId="{2F5B3BE9-AD42-4C20-AC11-0E6386E722E5}" sibTransId="{47FDA089-42E6-4D8D-ABA2-071A8CAC931D}"/>
    <dgm:cxn modelId="{AF91240C-0212-439F-9FF2-FE57576D1F96}" type="presOf" srcId="{AEE4B273-99BF-4761-8475-0F1A928E3F39}" destId="{88A0EDE2-0F6C-4626-B197-2B4C337AB0FE}" srcOrd="1" destOrd="0" presId="urn:microsoft.com/office/officeart/2005/8/layout/hList7"/>
    <dgm:cxn modelId="{9155FA30-4978-43E0-B12D-5A2195CA9291}" type="presOf" srcId="{6D72B6FE-19CB-4DFE-A1EB-EB557E40D63E}" destId="{53E1A91F-6AD6-49F4-A258-D9CAD19A1F43}" srcOrd="1" destOrd="0" presId="urn:microsoft.com/office/officeart/2005/8/layout/hList7"/>
    <dgm:cxn modelId="{5534F880-1053-4FA9-80A1-426E3526B631}" srcId="{588EC405-53E9-4181-A04F-E2BF8D9C3074}" destId="{62E005DE-F091-42E2-89E8-A367549AC572}" srcOrd="2" destOrd="0" parTransId="{D68700CB-A63D-4479-8F20-AA8A9EE068CB}" sibTransId="{84CE5816-AE27-489D-86F9-6D6860718A49}"/>
    <dgm:cxn modelId="{83DE5B53-7B8B-41B2-9180-C5BBFBCE7BE3}" srcId="{D100A703-CC0B-4B6F-A6B7-DA38966C1A98}" destId="{BC4AD1D3-CE3C-43CD-8479-EBE1CA7E6181}" srcOrd="0" destOrd="0" parTransId="{2BA57CEE-24D0-433C-92EE-6C1CFFEC752A}" sibTransId="{BB7ECB7C-8049-4DCA-AAD5-391680CFDAD9}"/>
    <dgm:cxn modelId="{07E386A4-0A90-4CDF-8062-4CDEAECFEEDE}" srcId="{AEE4B273-99BF-4761-8475-0F1A928E3F39}" destId="{538CA130-1982-4ECB-947B-780596C731A4}" srcOrd="1" destOrd="0" parTransId="{2717216D-6698-4BC4-8183-4D55CFCD51C8}" sibTransId="{031260FE-CD81-4DEA-BFDC-33B7C72CDD50}"/>
    <dgm:cxn modelId="{BD558753-F5AC-4464-963D-D119AA31CF18}" srcId="{AEE4B273-99BF-4761-8475-0F1A928E3F39}" destId="{581A7064-8EE6-4FF2-BA62-22DB142083CE}" srcOrd="2" destOrd="0" parTransId="{2C55289F-3A28-4511-96D6-ECB8CAB94965}" sibTransId="{ACF2EB88-E9C8-4955-95D5-C53246A9258D}"/>
    <dgm:cxn modelId="{B6F6277B-421B-42B1-BE76-F7846051170F}" type="presOf" srcId="{8B8AD8C7-D330-452E-9F77-CE2147F97664}" destId="{76C95BF8-02D6-4525-9216-ECB3F4790C55}" srcOrd="0" destOrd="2" presId="urn:microsoft.com/office/officeart/2005/8/layout/hList7"/>
    <dgm:cxn modelId="{AE97837A-A8CB-481B-88B8-D8FAFDD81E4F}" type="presOf" srcId="{581A7064-8EE6-4FF2-BA62-22DB142083CE}" destId="{02BD41B6-93C5-4B58-825D-70BDF9B2D3D3}" srcOrd="0" destOrd="3" presId="urn:microsoft.com/office/officeart/2005/8/layout/hList7"/>
    <dgm:cxn modelId="{3D687C32-582D-4101-9887-FC676C426363}" type="presOf" srcId="{4FD2EB3D-EE12-4A54-B053-5C2089C023CE}" destId="{02BD41B6-93C5-4B58-825D-70BDF9B2D3D3}" srcOrd="0" destOrd="1" presId="urn:microsoft.com/office/officeart/2005/8/layout/hList7"/>
    <dgm:cxn modelId="{C5315409-2BE8-47BE-83F9-A75530922FC3}" type="presOf" srcId="{6D72B6FE-19CB-4DFE-A1EB-EB557E40D63E}" destId="{1FCCE093-E282-4AF3-9055-0ADD0FC26148}" srcOrd="0" destOrd="0" presId="urn:microsoft.com/office/officeart/2005/8/layout/hList7"/>
    <dgm:cxn modelId="{B075EB75-9E38-410B-A659-F0A889EEB9C7}" type="presOf" srcId="{F34ED113-249B-4627-A5DE-4751EEEA4F69}" destId="{1FCCE093-E282-4AF3-9055-0ADD0FC26148}" srcOrd="0" destOrd="4" presId="urn:microsoft.com/office/officeart/2005/8/layout/hList7"/>
    <dgm:cxn modelId="{48F23B99-6D3C-452B-91AB-147073A50C04}" type="presOf" srcId="{4DCDF7E6-E6A4-4ED1-A7AA-F09A2C2480FF}" destId="{282D223B-3CAD-4A21-9178-377D06DDEC82}" srcOrd="0" destOrd="0" presId="urn:microsoft.com/office/officeart/2005/8/layout/hList7"/>
    <dgm:cxn modelId="{A17BBAC1-F69A-4A5B-995A-B5516E754868}" srcId="{6BB3B834-0497-4D7F-B379-2DE6F6119C35}" destId="{D100A703-CC0B-4B6F-A6B7-DA38966C1A98}" srcOrd="3" destOrd="0" parTransId="{73D1425F-2C29-4677-9FB6-8C2743B366C8}" sibTransId="{41699C62-0ED6-4DE5-8C5A-F97057F519CB}"/>
    <dgm:cxn modelId="{8B265A8F-CA6A-4DFE-B742-24494DA5CB66}" type="presOf" srcId="{8B8AD8C7-D330-452E-9F77-CE2147F97664}" destId="{C3BBF1B8-E834-45DB-A8FB-7B4A4167EF0B}" srcOrd="1" destOrd="2" presId="urn:microsoft.com/office/officeart/2005/8/layout/hList7"/>
    <dgm:cxn modelId="{E06BDB0D-53F5-4DFE-9A97-6F6F44FBD99C}" type="presOf" srcId="{6C0E77B1-2075-4701-8C7B-266269E87015}" destId="{547A2EE0-7DA2-4D2A-A0EF-A8CB2EC61B24}" srcOrd="0" destOrd="4" presId="urn:microsoft.com/office/officeart/2005/8/layout/hList7"/>
    <dgm:cxn modelId="{A45336E3-5C56-45F8-B39B-064A56717228}" type="presOf" srcId="{D100A703-CC0B-4B6F-A6B7-DA38966C1A98}" destId="{547A2EE0-7DA2-4D2A-A0EF-A8CB2EC61B24}" srcOrd="0" destOrd="0" presId="urn:microsoft.com/office/officeart/2005/8/layout/hList7"/>
    <dgm:cxn modelId="{E0183BCC-42DC-4465-A6F2-24D62863C15E}" srcId="{D100A703-CC0B-4B6F-A6B7-DA38966C1A98}" destId="{1E8EF75A-0146-488A-B574-F8E77E96B463}" srcOrd="2" destOrd="0" parTransId="{88F5F18C-CD71-4450-B145-1CD41D3C4ABF}" sibTransId="{6976DEAB-C858-443F-9164-C2CAD9388BE3}"/>
    <dgm:cxn modelId="{D47C7F0E-47FF-49AC-909A-CA67C4CD7B33}" type="presOf" srcId="{3CC483D1-F109-4412-9B75-280B94C29166}" destId="{DF8E125A-F66A-4BE4-9C8D-CEF8BE679FD7}" srcOrd="1" destOrd="2" presId="urn:microsoft.com/office/officeart/2005/8/layout/hList7"/>
    <dgm:cxn modelId="{4ABB6B4F-6898-4453-9E7A-15C2840BA495}" srcId="{6BB3B834-0497-4D7F-B379-2DE6F6119C35}" destId="{6D72B6FE-19CB-4DFE-A1EB-EB557E40D63E}" srcOrd="0" destOrd="0" parTransId="{DFB1E661-05C2-48D1-AEBA-64F9AD929718}" sibTransId="{BBC76CD4-DD53-449E-ADCC-517956762774}"/>
    <dgm:cxn modelId="{02AC191A-B659-4C73-9436-1A10E88A27BA}" type="presOf" srcId="{18848A2D-D938-4147-A44F-DB5D64EDBCC0}" destId="{76C95BF8-02D6-4525-9216-ECB3F4790C55}" srcOrd="0" destOrd="5" presId="urn:microsoft.com/office/officeart/2005/8/layout/hList7"/>
    <dgm:cxn modelId="{E70F3DF9-1189-4713-A223-DDEE84B91377}" type="presOf" srcId="{6C0E77B1-2075-4701-8C7B-266269E87015}" destId="{DF8E125A-F66A-4BE4-9C8D-CEF8BE679FD7}" srcOrd="1" destOrd="4" presId="urn:microsoft.com/office/officeart/2005/8/layout/hList7"/>
    <dgm:cxn modelId="{1E6001C3-7FFA-43ED-B956-A8C1F226ECDA}" type="presOf" srcId="{8DEF9270-3975-469D-BB40-1CFFFEFECBA6}" destId="{1FCCE093-E282-4AF3-9055-0ADD0FC26148}" srcOrd="0" destOrd="2" presId="urn:microsoft.com/office/officeart/2005/8/layout/hList7"/>
    <dgm:cxn modelId="{F4F67F1C-5130-4C4B-A2B5-FF5F3C43662F}" type="presOf" srcId="{F8E80ED6-AFB3-4272-BCA9-BDD273303107}" destId="{98465D36-9A8C-4752-98E5-3136BC7B7835}" srcOrd="0" destOrd="0" presId="urn:microsoft.com/office/officeart/2005/8/layout/hList7"/>
    <dgm:cxn modelId="{EE4F5A58-682D-410E-83A8-BE6CB056D19A}" srcId="{6BB3B834-0497-4D7F-B379-2DE6F6119C35}" destId="{588EC405-53E9-4181-A04F-E2BF8D9C3074}" srcOrd="1" destOrd="0" parTransId="{DC552591-5675-48C0-B357-14C077A4445A}" sibTransId="{4DCDF7E6-E6A4-4ED1-A7AA-F09A2C2480FF}"/>
    <dgm:cxn modelId="{E9509C63-C58F-4133-8B86-77141573A0BD}" type="presOf" srcId="{4FD2EB3D-EE12-4A54-B053-5C2089C023CE}" destId="{88A0EDE2-0F6C-4626-B197-2B4C337AB0FE}" srcOrd="1" destOrd="1" presId="urn:microsoft.com/office/officeart/2005/8/layout/hList7"/>
    <dgm:cxn modelId="{16AF20C8-1F0A-4804-84DE-D7ECCBAF7EC0}" srcId="{6D72B6FE-19CB-4DFE-A1EB-EB557E40D63E}" destId="{4EF063E2-6E9D-470F-9FB4-14885535F184}" srcOrd="4" destOrd="0" parTransId="{8F6B7E00-1A5F-4C43-81AB-39275B2822DD}" sibTransId="{1F4DE86F-F6EC-4823-815C-A7586FFC2957}"/>
    <dgm:cxn modelId="{F6158700-D561-41DB-8EAD-2A0AC15AD643}" type="presOf" srcId="{18848A2D-D938-4147-A44F-DB5D64EDBCC0}" destId="{C3BBF1B8-E834-45DB-A8FB-7B4A4167EF0B}" srcOrd="1" destOrd="5" presId="urn:microsoft.com/office/officeart/2005/8/layout/hList7"/>
    <dgm:cxn modelId="{7E6A733A-DA28-4C96-A7AC-34A86F33C71C}" srcId="{588EC405-53E9-4181-A04F-E2BF8D9C3074}" destId="{8B8AD8C7-D330-452E-9F77-CE2147F97664}" srcOrd="1" destOrd="0" parTransId="{A89A5D9E-C14A-4552-A739-46BD12E7665A}" sibTransId="{769DFBC1-4CA5-4574-B446-DBAE9AA62CE2}"/>
    <dgm:cxn modelId="{4A7EFBCE-8223-44AC-869C-9BC72A902716}" type="presOf" srcId="{93692B68-9BBF-4C1D-94A3-D7F1405439D0}" destId="{547A2EE0-7DA2-4D2A-A0EF-A8CB2EC61B24}" srcOrd="0" destOrd="5" presId="urn:microsoft.com/office/officeart/2005/8/layout/hList7"/>
    <dgm:cxn modelId="{CD07F2D0-0201-428F-908D-B6A22A2462DD}" srcId="{588EC405-53E9-4181-A04F-E2BF8D9C3074}" destId="{6F3307C8-D913-4B9C-9E33-41E6E84A4781}" srcOrd="0" destOrd="0" parTransId="{F80E682D-F0A7-4474-B190-F904A7EB58EA}" sibTransId="{21F81936-7D61-4C78-99B3-751E2850CB1D}"/>
    <dgm:cxn modelId="{F43B3490-0C64-49B4-AC03-A23F76A10C5A}" srcId="{D100A703-CC0B-4B6F-A6B7-DA38966C1A98}" destId="{3CC483D1-F109-4412-9B75-280B94C29166}" srcOrd="1" destOrd="0" parTransId="{08B23239-D10A-4A10-BA4D-EEB6F7A4A9D1}" sibTransId="{CFDA11AB-1BBC-4FED-B1EF-A831502FD3C6}"/>
    <dgm:cxn modelId="{E8C94C31-9119-4769-A100-BBBD3B5325A0}" type="presOf" srcId="{50499E77-5360-4974-9750-47B1896C476B}" destId="{C3BBF1B8-E834-45DB-A8FB-7B4A4167EF0B}" srcOrd="1" destOrd="4" presId="urn:microsoft.com/office/officeart/2005/8/layout/hList7"/>
    <dgm:cxn modelId="{45E5FFF9-316C-4559-A26E-7A6AC0C3795F}" type="presOf" srcId="{EB7E8A8E-C156-470A-A8A5-E79E1BA46FC4}" destId="{1FCCE093-E282-4AF3-9055-0ADD0FC26148}" srcOrd="0" destOrd="3" presId="urn:microsoft.com/office/officeart/2005/8/layout/hList7"/>
    <dgm:cxn modelId="{921607A3-A433-4F08-B5C7-E410DA58DFB2}" type="presOf" srcId="{6F3307C8-D913-4B9C-9E33-41E6E84A4781}" destId="{C3BBF1B8-E834-45DB-A8FB-7B4A4167EF0B}" srcOrd="1" destOrd="1" presId="urn:microsoft.com/office/officeart/2005/8/layout/hList7"/>
    <dgm:cxn modelId="{C327CCD0-5F23-44B5-8805-2A7FCF3037E1}" type="presOf" srcId="{6BB3B834-0497-4D7F-B379-2DE6F6119C35}" destId="{F642F6BB-D4C1-4923-BBAF-88ED3A02EE56}" srcOrd="0" destOrd="0" presId="urn:microsoft.com/office/officeart/2005/8/layout/hList7"/>
    <dgm:cxn modelId="{B70EF603-6957-4B8F-A957-98E8987B7D9E}" type="presOf" srcId="{4A3EDA3A-1CDF-4ACC-9C38-3F1FC6F85F04}" destId="{53E1A91F-6AD6-49F4-A258-D9CAD19A1F43}" srcOrd="1" destOrd="1" presId="urn:microsoft.com/office/officeart/2005/8/layout/hList7"/>
    <dgm:cxn modelId="{533EEFC2-F59B-4047-9ED1-47AA251CD22A}" srcId="{588EC405-53E9-4181-A04F-E2BF8D9C3074}" destId="{18848A2D-D938-4147-A44F-DB5D64EDBCC0}" srcOrd="4" destOrd="0" parTransId="{E8EF96D4-8343-40A7-BF44-8C8AA5B0A6E5}" sibTransId="{7F293192-BA5F-4886-BC6D-05E1F58D1B53}"/>
    <dgm:cxn modelId="{11C192B5-F2A1-4F38-AEB4-19DCEA3CA374}" srcId="{6D72B6FE-19CB-4DFE-A1EB-EB557E40D63E}" destId="{4A3EDA3A-1CDF-4ACC-9C38-3F1FC6F85F04}" srcOrd="0" destOrd="0" parTransId="{A29E208D-8AEB-4403-A153-72C8D4E7B8D4}" sibTransId="{D226B69A-7053-4C51-89F5-3D8FD5372D6F}"/>
    <dgm:cxn modelId="{B34C1B89-16AF-4A44-9B19-6B341BF779D5}" type="presOf" srcId="{50499E77-5360-4974-9750-47B1896C476B}" destId="{76C95BF8-02D6-4525-9216-ECB3F4790C55}" srcOrd="0" destOrd="4" presId="urn:microsoft.com/office/officeart/2005/8/layout/hList7"/>
    <dgm:cxn modelId="{4C1407C5-0E24-46C1-91B4-1DE08B360C08}" type="presOf" srcId="{538CA130-1982-4ECB-947B-780596C731A4}" destId="{02BD41B6-93C5-4B58-825D-70BDF9B2D3D3}" srcOrd="0" destOrd="2" presId="urn:microsoft.com/office/officeart/2005/8/layout/hList7"/>
    <dgm:cxn modelId="{F7C2F932-E078-4599-BCED-14810D7BFC4C}" type="presOf" srcId="{588EC405-53E9-4181-A04F-E2BF8D9C3074}" destId="{76C95BF8-02D6-4525-9216-ECB3F4790C55}" srcOrd="0" destOrd="0" presId="urn:microsoft.com/office/officeart/2005/8/layout/hList7"/>
    <dgm:cxn modelId="{6429E2F4-7588-4B49-A315-EFB0612213F3}" type="presOf" srcId="{93692B68-9BBF-4C1D-94A3-D7F1405439D0}" destId="{DF8E125A-F66A-4BE4-9C8D-CEF8BE679FD7}" srcOrd="1" destOrd="5" presId="urn:microsoft.com/office/officeart/2005/8/layout/hList7"/>
    <dgm:cxn modelId="{72AB966F-ADC9-4F18-907B-AE70FD011FD6}" type="presOf" srcId="{BBC76CD4-DD53-449E-ADCC-517956762774}" destId="{BC8F9920-4E94-4637-8AB1-53C9B3992B6C}" srcOrd="0" destOrd="0" presId="urn:microsoft.com/office/officeart/2005/8/layout/hList7"/>
    <dgm:cxn modelId="{68DEAFB6-D4AF-44B5-9200-88475C802077}" type="presOf" srcId="{AEE4B273-99BF-4761-8475-0F1A928E3F39}" destId="{02BD41B6-93C5-4B58-825D-70BDF9B2D3D3}" srcOrd="0" destOrd="0" presId="urn:microsoft.com/office/officeart/2005/8/layout/hList7"/>
    <dgm:cxn modelId="{7053D90A-A6BF-4BF2-9E32-930237C417AF}" srcId="{D100A703-CC0B-4B6F-A6B7-DA38966C1A98}" destId="{93692B68-9BBF-4C1D-94A3-D7F1405439D0}" srcOrd="4" destOrd="0" parTransId="{7A7DAE6E-0C83-467B-AB5C-DBC8F91E44D4}" sibTransId="{401DD851-A6EF-4B11-8E50-9366DDCA1CB0}"/>
    <dgm:cxn modelId="{1A8018D6-9E6A-4AA5-A318-363C0C4198AF}" type="presParOf" srcId="{F642F6BB-D4C1-4923-BBAF-88ED3A02EE56}" destId="{3E7E95C0-78E3-4F3E-8084-F0D7C0EBB5D0}" srcOrd="0" destOrd="0" presId="urn:microsoft.com/office/officeart/2005/8/layout/hList7"/>
    <dgm:cxn modelId="{FCF7CB99-40CE-4E07-8DDA-A2509EE6642B}" type="presParOf" srcId="{F642F6BB-D4C1-4923-BBAF-88ED3A02EE56}" destId="{E91C9CA7-98F7-496C-9EA0-A7FAA1234BC9}" srcOrd="1" destOrd="0" presId="urn:microsoft.com/office/officeart/2005/8/layout/hList7"/>
    <dgm:cxn modelId="{8661B3F0-0695-49A9-86E5-5BAAA56F92EF}" type="presParOf" srcId="{E91C9CA7-98F7-496C-9EA0-A7FAA1234BC9}" destId="{4AEF549E-AA07-463C-8C7A-88DEB71EBE30}" srcOrd="0" destOrd="0" presId="urn:microsoft.com/office/officeart/2005/8/layout/hList7"/>
    <dgm:cxn modelId="{674E2ACB-13BE-460C-A4F0-2D55B612A718}" type="presParOf" srcId="{4AEF549E-AA07-463C-8C7A-88DEB71EBE30}" destId="{1FCCE093-E282-4AF3-9055-0ADD0FC26148}" srcOrd="0" destOrd="0" presId="urn:microsoft.com/office/officeart/2005/8/layout/hList7"/>
    <dgm:cxn modelId="{1417A17F-C982-4CD3-A8E1-991C53907C16}" type="presParOf" srcId="{4AEF549E-AA07-463C-8C7A-88DEB71EBE30}" destId="{53E1A91F-6AD6-49F4-A258-D9CAD19A1F43}" srcOrd="1" destOrd="0" presId="urn:microsoft.com/office/officeart/2005/8/layout/hList7"/>
    <dgm:cxn modelId="{65AF4571-582C-4BF3-B367-678CBE13CC94}" type="presParOf" srcId="{4AEF549E-AA07-463C-8C7A-88DEB71EBE30}" destId="{810B2083-1039-4328-AEAE-95AFBADBC164}" srcOrd="2" destOrd="0" presId="urn:microsoft.com/office/officeart/2005/8/layout/hList7"/>
    <dgm:cxn modelId="{4D8A2086-AC1A-4C4E-AE70-9A7762743B2D}" type="presParOf" srcId="{4AEF549E-AA07-463C-8C7A-88DEB71EBE30}" destId="{CD1AFE26-BE8E-437A-9DD3-DA79FE985FBE}" srcOrd="3" destOrd="0" presId="urn:microsoft.com/office/officeart/2005/8/layout/hList7"/>
    <dgm:cxn modelId="{DF03494F-D980-4222-9D49-7FA2E10DBCEA}" type="presParOf" srcId="{E91C9CA7-98F7-496C-9EA0-A7FAA1234BC9}" destId="{BC8F9920-4E94-4637-8AB1-53C9B3992B6C}" srcOrd="1" destOrd="0" presId="urn:microsoft.com/office/officeart/2005/8/layout/hList7"/>
    <dgm:cxn modelId="{2D75B235-C9D1-4E7D-B783-0A916C97FA79}" type="presParOf" srcId="{E91C9CA7-98F7-496C-9EA0-A7FAA1234BC9}" destId="{738793B8-CC5F-462E-8209-92C9AAC9CE57}" srcOrd="2" destOrd="0" presId="urn:microsoft.com/office/officeart/2005/8/layout/hList7"/>
    <dgm:cxn modelId="{482DBA17-9AC5-4A71-AEE0-1B702E9F394F}" type="presParOf" srcId="{738793B8-CC5F-462E-8209-92C9AAC9CE57}" destId="{76C95BF8-02D6-4525-9216-ECB3F4790C55}" srcOrd="0" destOrd="0" presId="urn:microsoft.com/office/officeart/2005/8/layout/hList7"/>
    <dgm:cxn modelId="{6E72A0A2-0D1C-4EFF-AD89-D6CFA00AE2A2}" type="presParOf" srcId="{738793B8-CC5F-462E-8209-92C9AAC9CE57}" destId="{C3BBF1B8-E834-45DB-A8FB-7B4A4167EF0B}" srcOrd="1" destOrd="0" presId="urn:microsoft.com/office/officeart/2005/8/layout/hList7"/>
    <dgm:cxn modelId="{5E7640A8-9652-4AA4-B753-DBC890825F48}" type="presParOf" srcId="{738793B8-CC5F-462E-8209-92C9AAC9CE57}" destId="{F8F9F24F-84B3-4D10-A8FA-2C563BFC890E}" srcOrd="2" destOrd="0" presId="urn:microsoft.com/office/officeart/2005/8/layout/hList7"/>
    <dgm:cxn modelId="{9CA17D4B-698A-49B9-A838-13565C79F3C8}" type="presParOf" srcId="{738793B8-CC5F-462E-8209-92C9AAC9CE57}" destId="{F27316EA-4E72-446B-8BAA-4AF589249FF8}" srcOrd="3" destOrd="0" presId="urn:microsoft.com/office/officeart/2005/8/layout/hList7"/>
    <dgm:cxn modelId="{6CE7F461-0642-47F7-88F5-5AD8DB939AE6}" type="presParOf" srcId="{E91C9CA7-98F7-496C-9EA0-A7FAA1234BC9}" destId="{282D223B-3CAD-4A21-9178-377D06DDEC82}" srcOrd="3" destOrd="0" presId="urn:microsoft.com/office/officeart/2005/8/layout/hList7"/>
    <dgm:cxn modelId="{32093693-4093-4534-96E0-F3423D16984A}" type="presParOf" srcId="{E91C9CA7-98F7-496C-9EA0-A7FAA1234BC9}" destId="{AFDABCF4-655A-4B9B-8E91-EB7B30FF1D58}" srcOrd="4" destOrd="0" presId="urn:microsoft.com/office/officeart/2005/8/layout/hList7"/>
    <dgm:cxn modelId="{14B0FD1E-3B9F-465A-9997-C4E887350033}" type="presParOf" srcId="{AFDABCF4-655A-4B9B-8E91-EB7B30FF1D58}" destId="{02BD41B6-93C5-4B58-825D-70BDF9B2D3D3}" srcOrd="0" destOrd="0" presId="urn:microsoft.com/office/officeart/2005/8/layout/hList7"/>
    <dgm:cxn modelId="{8B0FEDF1-BA9B-46E7-8640-9E7F979508C7}" type="presParOf" srcId="{AFDABCF4-655A-4B9B-8E91-EB7B30FF1D58}" destId="{88A0EDE2-0F6C-4626-B197-2B4C337AB0FE}" srcOrd="1" destOrd="0" presId="urn:microsoft.com/office/officeart/2005/8/layout/hList7"/>
    <dgm:cxn modelId="{71C2A35B-C706-4313-8683-5E19B4185EED}" type="presParOf" srcId="{AFDABCF4-655A-4B9B-8E91-EB7B30FF1D58}" destId="{DBDA7929-18A5-4C6C-9BD5-4D8557484212}" srcOrd="2" destOrd="0" presId="urn:microsoft.com/office/officeart/2005/8/layout/hList7"/>
    <dgm:cxn modelId="{C09D1900-E232-4DFB-B0CC-CD32F191C942}" type="presParOf" srcId="{AFDABCF4-655A-4B9B-8E91-EB7B30FF1D58}" destId="{03BEFEC4-9FD1-4F64-9908-C8FFFB1D720E}" srcOrd="3" destOrd="0" presId="urn:microsoft.com/office/officeart/2005/8/layout/hList7"/>
    <dgm:cxn modelId="{4C9864F9-37DB-429F-84B2-29CE031837A6}" type="presParOf" srcId="{E91C9CA7-98F7-496C-9EA0-A7FAA1234BC9}" destId="{98465D36-9A8C-4752-98E5-3136BC7B7835}" srcOrd="5" destOrd="0" presId="urn:microsoft.com/office/officeart/2005/8/layout/hList7"/>
    <dgm:cxn modelId="{D2984C2B-7F20-4B5F-B360-B14ADE0FD040}" type="presParOf" srcId="{E91C9CA7-98F7-496C-9EA0-A7FAA1234BC9}" destId="{2E5AB8AC-A6D8-43FD-9770-A4E6CACD108B}" srcOrd="6" destOrd="0" presId="urn:microsoft.com/office/officeart/2005/8/layout/hList7"/>
    <dgm:cxn modelId="{0D3D13A2-CE9D-49DE-899E-2B269703FA83}" type="presParOf" srcId="{2E5AB8AC-A6D8-43FD-9770-A4E6CACD108B}" destId="{547A2EE0-7DA2-4D2A-A0EF-A8CB2EC61B24}" srcOrd="0" destOrd="0" presId="urn:microsoft.com/office/officeart/2005/8/layout/hList7"/>
    <dgm:cxn modelId="{144764B2-EA3E-487A-ADD9-F8A224EE25ED}" type="presParOf" srcId="{2E5AB8AC-A6D8-43FD-9770-A4E6CACD108B}" destId="{DF8E125A-F66A-4BE4-9C8D-CEF8BE679FD7}" srcOrd="1" destOrd="0" presId="urn:microsoft.com/office/officeart/2005/8/layout/hList7"/>
    <dgm:cxn modelId="{6766F98B-B68B-42B6-982B-6DC935F6E9DB}" type="presParOf" srcId="{2E5AB8AC-A6D8-43FD-9770-A4E6CACD108B}" destId="{8DD0985D-42B8-4FD4-AB3F-5343FFE9E004}" srcOrd="2" destOrd="0" presId="urn:microsoft.com/office/officeart/2005/8/layout/hList7"/>
    <dgm:cxn modelId="{E6A70637-6B3C-488F-A70A-6700342C709D}" type="presParOf" srcId="{2E5AB8AC-A6D8-43FD-9770-A4E6CACD108B}" destId="{B218E566-BC44-4169-953F-CF7D9C152C8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3BB001-CE05-4725-9326-CCFC3AFF0D4C}">
      <dsp:nvSpPr>
        <dsp:cNvPr id="0" name=""/>
        <dsp:cNvSpPr/>
      </dsp:nvSpPr>
      <dsp:spPr>
        <a:xfrm>
          <a:off x="1840230" y="1675037"/>
          <a:ext cx="1969770" cy="1969770"/>
        </a:xfrm>
        <a:prstGeom prst="gear9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2"/>
              </a:solidFill>
              <a:latin typeface="Calibri" pitchFamily="34" charset="0"/>
            </a:rPr>
            <a:t>Large Data Volume</a:t>
          </a:r>
          <a:endParaRPr lang="en-US" sz="2000" b="1" kern="1200" dirty="0">
            <a:solidFill>
              <a:schemeClr val="tx2"/>
            </a:solidFill>
            <a:latin typeface="Calibri" pitchFamily="34" charset="0"/>
          </a:endParaRPr>
        </a:p>
      </dsp:txBody>
      <dsp:txXfrm>
        <a:off x="1840230" y="1675037"/>
        <a:ext cx="1969770" cy="1969770"/>
      </dsp:txXfrm>
    </dsp:sp>
    <dsp:sp modelId="{08D9B36F-7E5D-4C9B-8B7B-800161076E5E}">
      <dsp:nvSpPr>
        <dsp:cNvPr id="0" name=""/>
        <dsp:cNvSpPr/>
      </dsp:nvSpPr>
      <dsp:spPr>
        <a:xfrm>
          <a:off x="533398" y="1124397"/>
          <a:ext cx="1754126" cy="1602676"/>
        </a:xfrm>
        <a:prstGeom prst="gear6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/>
              </a:solidFill>
              <a:latin typeface="Calibri" pitchFamily="34" charset="0"/>
            </a:rPr>
            <a:t>Fast Processing</a:t>
          </a:r>
          <a:endParaRPr lang="en-US" sz="1400" b="1" kern="1200" dirty="0">
            <a:solidFill>
              <a:schemeClr val="tx2"/>
            </a:solidFill>
            <a:latin typeface="Calibri" pitchFamily="34" charset="0"/>
          </a:endParaRPr>
        </a:p>
      </dsp:txBody>
      <dsp:txXfrm>
        <a:off x="533398" y="1124397"/>
        <a:ext cx="1754126" cy="1602676"/>
      </dsp:txXfrm>
    </dsp:sp>
    <dsp:sp modelId="{59492E95-FBE2-4BA6-8FD1-3906D24144AE}">
      <dsp:nvSpPr>
        <dsp:cNvPr id="0" name=""/>
        <dsp:cNvSpPr/>
      </dsp:nvSpPr>
      <dsp:spPr>
        <a:xfrm rot="20700000">
          <a:off x="1430280" y="111816"/>
          <a:ext cx="1567603" cy="1622255"/>
        </a:xfrm>
        <a:prstGeom prst="gear6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2"/>
              </a:solidFill>
              <a:latin typeface="Calibri" pitchFamily="34" charset="0"/>
            </a:rPr>
            <a:t>High Accuracy</a:t>
          </a:r>
          <a:endParaRPr lang="en-US" sz="1600" b="1" kern="1200" dirty="0">
            <a:solidFill>
              <a:schemeClr val="tx2"/>
            </a:solidFill>
            <a:latin typeface="Calibri" pitchFamily="34" charset="0"/>
          </a:endParaRPr>
        </a:p>
      </dsp:txBody>
      <dsp:txXfrm>
        <a:off x="1770860" y="470865"/>
        <a:ext cx="886443" cy="904155"/>
      </dsp:txXfrm>
    </dsp:sp>
    <dsp:sp modelId="{5B57ABD1-5779-4E8E-80FA-C8693A9C8A97}">
      <dsp:nvSpPr>
        <dsp:cNvPr id="0" name=""/>
        <dsp:cNvSpPr/>
      </dsp:nvSpPr>
      <dsp:spPr>
        <a:xfrm>
          <a:off x="1682155" y="1381545"/>
          <a:ext cx="2521305" cy="2521305"/>
        </a:xfrm>
        <a:prstGeom prst="circularArrow">
          <a:avLst>
            <a:gd name="adj1" fmla="val 4688"/>
            <a:gd name="adj2" fmla="val 299029"/>
            <a:gd name="adj3" fmla="val 2499662"/>
            <a:gd name="adj4" fmla="val 15897299"/>
            <a:gd name="adj5" fmla="val 5469"/>
          </a:avLst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E432AE-CC34-4C64-9488-3796FA874C44}">
      <dsp:nvSpPr>
        <dsp:cNvPr id="0" name=""/>
        <dsp:cNvSpPr/>
      </dsp:nvSpPr>
      <dsp:spPr>
        <a:xfrm>
          <a:off x="440478" y="895114"/>
          <a:ext cx="1831886" cy="183188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312D5B-FD8A-4B57-BFBD-FF32E1FD11C3}">
      <dsp:nvSpPr>
        <dsp:cNvPr id="0" name=""/>
        <dsp:cNvSpPr/>
      </dsp:nvSpPr>
      <dsp:spPr>
        <a:xfrm>
          <a:off x="1171890" y="-83678"/>
          <a:ext cx="1975142" cy="197514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CCE093-E282-4AF3-9055-0ADD0FC26148}">
      <dsp:nvSpPr>
        <dsp:cNvPr id="0" name=""/>
        <dsp:cNvSpPr/>
      </dsp:nvSpPr>
      <dsp:spPr>
        <a:xfrm>
          <a:off x="2043" y="0"/>
          <a:ext cx="2141543" cy="4038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pc="100" baseline="0" dirty="0" smtClean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rPr>
            <a:t>Mathematical</a:t>
          </a:r>
          <a:endParaRPr lang="en-US" sz="1800" b="1" kern="1200" spc="100" baseline="0" dirty="0">
            <a:solidFill>
              <a:schemeClr val="tx2">
                <a:lumMod val="75000"/>
                <a:lumOff val="2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itchFamily="34" charset="0"/>
          </a:endParaRPr>
        </a:p>
        <a:p>
          <a:pPr marL="228600" lvl="1" indent="-2286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latin typeface="Calibri" pitchFamily="34" charset="0"/>
            </a:rPr>
            <a:t>Basic math</a:t>
          </a:r>
          <a:endParaRPr lang="en-US" sz="1500" b="0" kern="1200" dirty="0"/>
        </a:p>
        <a:p>
          <a:pPr marL="228600" lvl="1" indent="-2286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latin typeface="Calibri" pitchFamily="34" charset="0"/>
            </a:rPr>
            <a:t>Matrix Algebra</a:t>
          </a:r>
          <a:endParaRPr lang="en-US" sz="1500" b="0" kern="1200" dirty="0">
            <a:latin typeface="Calibri" pitchFamily="34" charset="0"/>
          </a:endParaRPr>
        </a:p>
        <a:p>
          <a:pPr marL="228600" lvl="1" indent="-2286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latin typeface="Calibri" pitchFamily="34" charset="0"/>
            </a:rPr>
            <a:t>Gamma and Beta functions</a:t>
          </a:r>
          <a:endParaRPr lang="en-US" sz="1500" b="0" kern="1200" dirty="0">
            <a:latin typeface="Calibri" pitchFamily="34" charset="0"/>
          </a:endParaRPr>
        </a:p>
        <a:p>
          <a:pPr marL="228600" lvl="1" indent="-2286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latin typeface="Calibri" pitchFamily="34" charset="0"/>
            </a:rPr>
            <a:t>Area under curve</a:t>
          </a:r>
          <a:endParaRPr lang="en-US" sz="1500" b="0" kern="1200" dirty="0">
            <a:latin typeface="Calibri" pitchFamily="34" charset="0"/>
          </a:endParaRPr>
        </a:p>
        <a:p>
          <a:pPr marL="228600" lvl="1" indent="-2286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latin typeface="Calibri" pitchFamily="34" charset="0"/>
            </a:rPr>
            <a:t>Interpolation methods</a:t>
          </a:r>
          <a:endParaRPr lang="en-US" sz="1500" b="0" kern="1200" dirty="0">
            <a:latin typeface="Calibri" pitchFamily="34" charset="0"/>
          </a:endParaRPr>
        </a:p>
      </dsp:txBody>
      <dsp:txXfrm>
        <a:off x="2043" y="1615440"/>
        <a:ext cx="2141543" cy="1615440"/>
      </dsp:txXfrm>
    </dsp:sp>
    <dsp:sp modelId="{CD1AFE26-BE8E-437A-9DD3-DA79FE985FBE}">
      <dsp:nvSpPr>
        <dsp:cNvPr id="0" name=""/>
        <dsp:cNvSpPr/>
      </dsp:nvSpPr>
      <dsp:spPr>
        <a:xfrm>
          <a:off x="400388" y="242316"/>
          <a:ext cx="1344853" cy="134485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C95BF8-02D6-4525-9216-ECB3F4790C55}">
      <dsp:nvSpPr>
        <dsp:cNvPr id="0" name=""/>
        <dsp:cNvSpPr/>
      </dsp:nvSpPr>
      <dsp:spPr>
        <a:xfrm>
          <a:off x="2207833" y="0"/>
          <a:ext cx="2141543" cy="4038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pc="100" baseline="0" dirty="0" smtClean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rPr>
            <a:t>Statistical</a:t>
          </a:r>
          <a:endParaRPr lang="en-US" sz="3300" kern="1200" spc="100" baseline="0" dirty="0">
            <a:solidFill>
              <a:schemeClr val="tx2">
                <a:lumMod val="75000"/>
                <a:lumOff val="2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  <a:p>
          <a:pPr marL="225425" lvl="1" indent="-225425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latin typeface="Calibri" pitchFamily="34" charset="0"/>
            </a:rPr>
            <a:t>Descriptive statistics</a:t>
          </a:r>
          <a:endParaRPr lang="en-US" sz="1500" b="0" kern="1200" dirty="0"/>
        </a:p>
        <a:p>
          <a:pPr marL="225425" lvl="1" indent="-225425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latin typeface="Calibri" pitchFamily="34" charset="0"/>
            </a:rPr>
            <a:t>Distance measures</a:t>
          </a:r>
          <a:endParaRPr lang="en-US" sz="1500" b="0" kern="1200" dirty="0">
            <a:latin typeface="Calibri" pitchFamily="34" charset="0"/>
          </a:endParaRPr>
        </a:p>
        <a:p>
          <a:pPr marL="225425" lvl="1" indent="-225425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latin typeface="Calibri" pitchFamily="34" charset="0"/>
            </a:rPr>
            <a:t>Hypothesis testing</a:t>
          </a:r>
          <a:endParaRPr lang="en-US" sz="1500" b="0" kern="1200" dirty="0">
            <a:latin typeface="Calibri" pitchFamily="34" charset="0"/>
          </a:endParaRPr>
        </a:p>
        <a:p>
          <a:pPr marL="225425" lvl="1" indent="-225425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latin typeface="Calibri" pitchFamily="34" charset="0"/>
            </a:rPr>
            <a:t>Chi-Square &amp; Contingency Tables</a:t>
          </a:r>
          <a:endParaRPr lang="en-US" sz="1500" b="0" kern="1200" dirty="0">
            <a:latin typeface="Calibri" pitchFamily="34" charset="0"/>
          </a:endParaRPr>
        </a:p>
        <a:p>
          <a:pPr marL="225425" lvl="1" indent="-225425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latin typeface="Calibri" pitchFamily="34" charset="0"/>
            </a:rPr>
            <a:t>ANOVA</a:t>
          </a:r>
          <a:endParaRPr lang="en-US" sz="1500" b="0" kern="1200" dirty="0">
            <a:latin typeface="Calibri" pitchFamily="34" charset="0"/>
          </a:endParaRPr>
        </a:p>
      </dsp:txBody>
      <dsp:txXfrm>
        <a:off x="2207833" y="1615440"/>
        <a:ext cx="2141543" cy="1615440"/>
      </dsp:txXfrm>
    </dsp:sp>
    <dsp:sp modelId="{F27316EA-4E72-446B-8BAA-4AF589249FF8}">
      <dsp:nvSpPr>
        <dsp:cNvPr id="0" name=""/>
        <dsp:cNvSpPr/>
      </dsp:nvSpPr>
      <dsp:spPr>
        <a:xfrm>
          <a:off x="2606178" y="242316"/>
          <a:ext cx="1344853" cy="134485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BD41B6-93C5-4B58-825D-70BDF9B2D3D3}">
      <dsp:nvSpPr>
        <dsp:cNvPr id="0" name=""/>
        <dsp:cNvSpPr/>
      </dsp:nvSpPr>
      <dsp:spPr>
        <a:xfrm>
          <a:off x="4413623" y="0"/>
          <a:ext cx="2141543" cy="4038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pc="100" baseline="0" dirty="0" smtClean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rPr>
            <a:t>Probability Distributions</a:t>
          </a:r>
          <a:endParaRPr lang="en-US" sz="1800" kern="1200" spc="100" baseline="0" dirty="0" smtClean="0">
            <a:solidFill>
              <a:schemeClr val="tx2">
                <a:lumMod val="75000"/>
                <a:lumOff val="2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  <a:p>
          <a:pPr marL="171450" lvl="1" indent="-17145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latin typeface="Calibri" pitchFamily="34" charset="0"/>
            </a:rPr>
            <a:t>Monte Carlo Simulation</a:t>
          </a:r>
          <a:endParaRPr lang="en-US" sz="1500" b="0" kern="1200" dirty="0" smtClean="0"/>
        </a:p>
        <a:p>
          <a:pPr marL="171450" lvl="1" indent="-17145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err="1" smtClean="0">
              <a:latin typeface="Calibri" pitchFamily="34" charset="0"/>
            </a:rPr>
            <a:t>Univariate</a:t>
          </a:r>
          <a:r>
            <a:rPr lang="en-US" sz="1500" b="0" kern="1200" dirty="0" smtClean="0">
              <a:latin typeface="Calibri" pitchFamily="34" charset="0"/>
            </a:rPr>
            <a:t> distributions</a:t>
          </a:r>
        </a:p>
        <a:p>
          <a:pPr marL="171450" lvl="1" indent="-17145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latin typeface="Calibri" pitchFamily="34" charset="0"/>
            </a:rPr>
            <a:t>Copulas - Correlated Multivariate distributions</a:t>
          </a:r>
        </a:p>
      </dsp:txBody>
      <dsp:txXfrm>
        <a:off x="4413623" y="1615440"/>
        <a:ext cx="2141543" cy="1615440"/>
      </dsp:txXfrm>
    </dsp:sp>
    <dsp:sp modelId="{03BEFEC4-9FD1-4F64-9908-C8FFFB1D720E}">
      <dsp:nvSpPr>
        <dsp:cNvPr id="0" name=""/>
        <dsp:cNvSpPr/>
      </dsp:nvSpPr>
      <dsp:spPr>
        <a:xfrm>
          <a:off x="4811968" y="242316"/>
          <a:ext cx="1344853" cy="134485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7A2EE0-7DA2-4D2A-A0EF-A8CB2EC61B24}">
      <dsp:nvSpPr>
        <dsp:cNvPr id="0" name=""/>
        <dsp:cNvSpPr/>
      </dsp:nvSpPr>
      <dsp:spPr>
        <a:xfrm>
          <a:off x="6621456" y="0"/>
          <a:ext cx="2141543" cy="4038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pc="100" baseline="0" dirty="0" smtClean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rPr>
            <a:t>Data Mining</a:t>
          </a:r>
          <a:endParaRPr lang="en-US" sz="1800" b="1" kern="1200" spc="100" baseline="0" dirty="0">
            <a:solidFill>
              <a:schemeClr val="tx2">
                <a:lumMod val="75000"/>
                <a:lumOff val="2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itchFamily="34" charset="0"/>
          </a:endParaRPr>
        </a:p>
        <a:p>
          <a:pPr marL="177800" lvl="1" indent="-1778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solidFill>
                <a:schemeClr val="bg1"/>
              </a:solidFill>
              <a:latin typeface="Calibri" pitchFamily="34" charset="0"/>
            </a:rPr>
            <a:t>Linear regression</a:t>
          </a:r>
          <a:endParaRPr lang="en-US" sz="1500" b="0" kern="1200" dirty="0">
            <a:solidFill>
              <a:schemeClr val="bg1"/>
            </a:solidFill>
          </a:endParaRPr>
        </a:p>
        <a:p>
          <a:pPr marL="177800" lvl="1" indent="-1778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solidFill>
                <a:schemeClr val="bg1"/>
              </a:solidFill>
              <a:latin typeface="Calibri" pitchFamily="34" charset="0"/>
            </a:rPr>
            <a:t>Logistic regression</a:t>
          </a:r>
          <a:endParaRPr lang="en-US" sz="1500" b="0" kern="1200" dirty="0">
            <a:solidFill>
              <a:schemeClr val="bg1"/>
            </a:solidFill>
            <a:latin typeface="Calibri" pitchFamily="34" charset="0"/>
          </a:endParaRPr>
        </a:p>
        <a:p>
          <a:pPr marL="177800" lvl="1" indent="-1778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solidFill>
                <a:schemeClr val="bg1"/>
              </a:solidFill>
              <a:latin typeface="Calibri" pitchFamily="34" charset="0"/>
            </a:rPr>
            <a:t>Principal component analysis (PCA)</a:t>
          </a:r>
          <a:endParaRPr lang="en-US" sz="1500" b="0" kern="1200" dirty="0">
            <a:solidFill>
              <a:schemeClr val="bg1"/>
            </a:solidFill>
            <a:latin typeface="Calibri" pitchFamily="34" charset="0"/>
          </a:endParaRPr>
        </a:p>
        <a:p>
          <a:pPr marL="177800" lvl="1" indent="-1778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solidFill>
                <a:schemeClr val="bg1"/>
              </a:solidFill>
              <a:latin typeface="Calibri" pitchFamily="34" charset="0"/>
            </a:rPr>
            <a:t>Cluster analysis  - 5 models available</a:t>
          </a:r>
          <a:endParaRPr lang="en-US" sz="1500" b="0" kern="1200" dirty="0">
            <a:solidFill>
              <a:schemeClr val="bg1"/>
            </a:solidFill>
            <a:latin typeface="Calibri" pitchFamily="34" charset="0"/>
          </a:endParaRPr>
        </a:p>
        <a:p>
          <a:pPr marL="177800" lvl="1" indent="-1778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solidFill>
                <a:schemeClr val="bg1"/>
              </a:solidFill>
              <a:latin typeface="Calibri" pitchFamily="34" charset="0"/>
            </a:rPr>
            <a:t>Support Vector Machines</a:t>
          </a:r>
          <a:endParaRPr lang="en-US" sz="1500" b="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6621456" y="1615440"/>
        <a:ext cx="2141543" cy="1615440"/>
      </dsp:txXfrm>
    </dsp:sp>
    <dsp:sp modelId="{B218E566-BC44-4169-953F-CF7D9C152C82}">
      <dsp:nvSpPr>
        <dsp:cNvPr id="0" name=""/>
        <dsp:cNvSpPr/>
      </dsp:nvSpPr>
      <dsp:spPr>
        <a:xfrm>
          <a:off x="7017758" y="242316"/>
          <a:ext cx="1344853" cy="134485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7E95C0-78E3-4F3E-8084-F0D7C0EBB5D0}">
      <dsp:nvSpPr>
        <dsp:cNvPr id="0" name=""/>
        <dsp:cNvSpPr/>
      </dsp:nvSpPr>
      <dsp:spPr>
        <a:xfrm>
          <a:off x="-14" y="3304310"/>
          <a:ext cx="8763028" cy="734005"/>
        </a:xfrm>
        <a:prstGeom prst="leftRightArrow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C0A0ADD-BE54-4B91-BFE3-671103D53D6D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F7016E2-3101-4F92-8372-DBB83F05D5B3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ヒラギノ角ゴ Pro W3" pitchFamily="-32" charset="-128"/>
        <a:cs typeface="ヒラギノ角ゴ Pro W3" pitchFamily="26" charset="-128"/>
      </a:defRPr>
    </a:lvl1pPr>
    <a:lvl2pPr marL="117475" indent="-117475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900" kern="1200">
        <a:solidFill>
          <a:schemeClr val="tx1"/>
        </a:solidFill>
        <a:latin typeface="Arial" pitchFamily="34" charset="0"/>
        <a:ea typeface="ヒラギノ角ゴ Pro W3" pitchFamily="-32" charset="-128"/>
        <a:cs typeface="ヒラギノ角ゴ Pro W3" pitchFamily="26" charset="-128"/>
      </a:defRPr>
    </a:lvl2pPr>
    <a:lvl3pPr marL="339725" indent="-103188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900" kern="1200">
        <a:solidFill>
          <a:schemeClr val="tx1"/>
        </a:solidFill>
        <a:latin typeface="Arial" pitchFamily="34" charset="0"/>
        <a:ea typeface="ヒラギノ角ゴ Pro W3" pitchFamily="-32" charset="-128"/>
        <a:cs typeface="ヒラギノ角ゴ Pro W3" pitchFamily="26" charset="-128"/>
      </a:defRPr>
    </a:lvl3pPr>
    <a:lvl4pPr marL="574675" indent="-117475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900" kern="1200">
        <a:solidFill>
          <a:schemeClr val="tx1"/>
        </a:solidFill>
        <a:latin typeface="Arial" pitchFamily="34" charset="0"/>
        <a:ea typeface="ヒラギノ角ゴ Pro W3" pitchFamily="-32" charset="-128"/>
        <a:cs typeface="ヒラギノ角ゴ Pro W3" pitchFamily="26" charset="-128"/>
      </a:defRPr>
    </a:lvl4pPr>
    <a:lvl5pPr marL="796925" indent="-117475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900" kern="1200">
        <a:solidFill>
          <a:schemeClr val="tx1"/>
        </a:solidFill>
        <a:latin typeface="Arial" pitchFamily="34" charset="0"/>
        <a:ea typeface="ヒラギノ角ゴ Pro W3" pitchFamily="-32" charset="-128"/>
        <a:cs typeface="ヒラギノ角ゴ Pro W3" pitchFamily="26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4520A-068E-4C41-B63E-B5DE27721FD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9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9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699"/>
            <a:fld id="{2117B496-E482-41AE-AEDE-30BB0858015B}" type="slidenum">
              <a:rPr lang="en-US">
                <a:solidFill>
                  <a:srgbClr val="000000"/>
                </a:solidFill>
              </a:rPr>
              <a:pPr defTabSz="912699"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9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9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699"/>
            <a:fld id="{2117B496-E482-41AE-AEDE-30BB0858015B}" type="slidenum">
              <a:rPr lang="en-US">
                <a:solidFill>
                  <a:srgbClr val="000000"/>
                </a:solidFill>
              </a:rPr>
              <a:pPr defTabSz="912699"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016E2-3101-4F92-8372-DBB83F05D5B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C930CA-6EBA-4C67-8800-45899E9C0313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54124-F56C-4903-95EC-94B6213B4C7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800" i="1" dirty="0" smtClean="0"/>
              <a:t>[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69A24-0704-43D3-AB68-17C137CD06A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3420535"/>
            <a:ext cx="9144000" cy="3437465"/>
          </a:xfrm>
          <a:prstGeom prst="rect">
            <a:avLst/>
          </a:prstGeom>
          <a:gradFill flip="none" rotWithShape="1">
            <a:gsLst>
              <a:gs pos="0">
                <a:srgbClr val="C41230"/>
              </a:gs>
              <a:gs pos="100000">
                <a:schemeClr val="tx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ea typeface="ヒラギノ角ゴ Pro W3" pitchFamily="-32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3420535"/>
            <a:ext cx="9144000" cy="3437465"/>
          </a:xfrm>
          <a:prstGeom prst="rect">
            <a:avLst/>
          </a:prstGeom>
          <a:gradFill flip="none" rotWithShape="1">
            <a:gsLst>
              <a:gs pos="0">
                <a:srgbClr val="C41230"/>
              </a:gs>
              <a:gs pos="100000">
                <a:schemeClr val="tx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-32" charset="-128"/>
            </a:endParaRPr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8585200" y="319088"/>
            <a:ext cx="384175" cy="3841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8585200" y="319088"/>
            <a:ext cx="384175" cy="3841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312206" y="3970871"/>
            <a:ext cx="8457144" cy="1092200"/>
          </a:xfrm>
          <a:effectLst>
            <a:outerShdw blurRad="28575" dist="15875" dir="5400000" algn="tl" rotWithShape="0">
              <a:srgbClr val="000000">
                <a:alpha val="75000"/>
              </a:srgbClr>
            </a:outerShdw>
          </a:effectLst>
        </p:spPr>
        <p:txBody>
          <a:bodyPr anchor="t" anchorCtr="0"/>
          <a:lstStyle>
            <a:lvl1pPr algn="l">
              <a:defRPr sz="300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The Title of Presentation Goes Here</a:t>
            </a:r>
            <a:br>
              <a:rPr lang="en-US" dirty="0" smtClean="0"/>
            </a:br>
            <a:r>
              <a:rPr lang="en-US" dirty="0" smtClean="0"/>
              <a:t>and Can Be Multiple Lines in Length</a:t>
            </a:r>
            <a:endParaRPr lang="en-US" dirty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303739" y="5240867"/>
            <a:ext cx="8465611" cy="457202"/>
          </a:xfrm>
          <a:prstGeom prst="rect">
            <a:avLst/>
          </a:prstGeom>
          <a:effectLst>
            <a:outerShdw blurRad="25400" dist="12700" dir="5400000" algn="tl" rotWithShape="0">
              <a:srgbClr val="000000">
                <a:alpha val="75000"/>
              </a:srgbClr>
            </a:outerShdw>
          </a:effectLst>
        </p:spPr>
        <p:txBody>
          <a:bodyPr anchor="ctr" anchorCtr="0"/>
          <a:lstStyle>
            <a:lvl1pPr algn="l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of Presenter | Date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0" y="3081866"/>
            <a:ext cx="9144000" cy="322071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-32" charset="-128"/>
            </a:endParaRPr>
          </a:p>
        </p:txBody>
      </p:sp>
      <p:sp>
        <p:nvSpPr>
          <p:cNvPr id="11" name="Oval 10"/>
          <p:cNvSpPr>
            <a:spLocks noChangeArrowheads="1"/>
          </p:cNvSpPr>
          <p:nvPr userDrawn="1"/>
        </p:nvSpPr>
        <p:spPr bwMode="auto">
          <a:xfrm>
            <a:off x="8585200" y="319088"/>
            <a:ext cx="384175" cy="3841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chemeClr val="bg1"/>
              </a:solidFill>
              <a:ea typeface="ヒラギノ角ゴ Pro W3" pitchFamily="-32" charset="-128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3081338"/>
            <a:ext cx="9144000" cy="32226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ea typeface="ヒラギノ角ゴ Pro W3" pitchFamily="-32" charset="-128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7475" y="1171074"/>
            <a:ext cx="3176337" cy="79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The Title of Slide Goes Here</a:t>
            </a:r>
            <a:br>
              <a:rPr lang="en-US" dirty="0" smtClean="0"/>
            </a:br>
            <a:r>
              <a:rPr lang="en-US" dirty="0" smtClean="0"/>
              <a:t>and Can Be Multiple Lines in Length</a:t>
            </a:r>
            <a:endParaRPr lang="en-US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49" y="1373188"/>
            <a:ext cx="8476488" cy="3810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000" baseline="0" dirty="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>
                <a:solidFill>
                  <a:srgbClr val="C00000"/>
                </a:solidFill>
              </a:defRPr>
            </a:lvl2pPr>
            <a:lvl3pPr>
              <a:buNone/>
              <a:defRPr>
                <a:solidFill>
                  <a:srgbClr val="C00000"/>
                </a:solidFill>
              </a:defRPr>
            </a:lvl3pPr>
            <a:lvl4pPr>
              <a:buNone/>
              <a:defRPr>
                <a:solidFill>
                  <a:srgbClr val="C00000"/>
                </a:solidFill>
              </a:defRPr>
            </a:lvl4pPr>
            <a:lvl5pPr>
              <a:buNone/>
              <a:defRPr>
                <a:solidFill>
                  <a:srgbClr val="C00000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41230"/>
              </a:buClr>
              <a:buSzTx/>
              <a:buFont typeface="Arial"/>
              <a:buNone/>
              <a:tabLst/>
            </a:pPr>
            <a:r>
              <a:rPr lang="en-US" dirty="0" smtClean="0"/>
              <a:t>Subtitle of bullet slide goes here and is sentence case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6330" y="493776"/>
            <a:ext cx="8473020" cy="96926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The Title of Slide Goes Here</a:t>
            </a:r>
            <a:br>
              <a:rPr lang="en-US" dirty="0" smtClean="0"/>
            </a:br>
            <a:r>
              <a:rPr lang="en-US" dirty="0" smtClean="0"/>
              <a:t>and Can Be Multiple Lines in Length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075" y="496888"/>
            <a:ext cx="8472488" cy="827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41230"/>
              </a:gs>
              <a:gs pos="100000">
                <a:schemeClr val="tx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-32" charset="-128"/>
            </a:endParaRPr>
          </a:p>
        </p:txBody>
      </p:sp>
      <p:pic>
        <p:nvPicPr>
          <p:cNvPr id="7" name="Picture 6" descr="watermark.emf"/>
          <p:cNvPicPr>
            <a:picLocks noChangeAspect="1"/>
          </p:cNvPicPr>
          <p:nvPr/>
        </p:nvPicPr>
        <p:blipFill>
          <a:blip r:embed="rId2" cstate="print">
            <a:alphaModFix amt="8000"/>
            <a:duotone>
              <a:prstClr val="black"/>
              <a:schemeClr val="tx2">
                <a:tint val="45000"/>
                <a:satMod val="400000"/>
              </a:schemeClr>
            </a:duotone>
            <a:lum/>
          </a:blip>
          <a:srcRect t="26759" r="42543" b="11485"/>
          <a:stretch>
            <a:fillRect/>
          </a:stretch>
        </p:blipFill>
        <p:spPr>
          <a:xfrm>
            <a:off x="742953" y="0"/>
            <a:ext cx="8401047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/>
        </p:spPr>
      </p:pic>
      <p:grpSp>
        <p:nvGrpSpPr>
          <p:cNvPr id="2" name="Group 39"/>
          <p:cNvGrpSpPr/>
          <p:nvPr/>
        </p:nvGrpSpPr>
        <p:grpSpPr>
          <a:xfrm>
            <a:off x="3099435" y="3227070"/>
            <a:ext cx="3446463" cy="866775"/>
            <a:chOff x="3114675" y="3600450"/>
            <a:chExt cx="3446463" cy="866775"/>
          </a:xfrm>
          <a:solidFill>
            <a:schemeClr val="bg1"/>
          </a:solidFill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29" name="Freeform 5"/>
            <p:cNvSpPr>
              <a:spLocks noEditPoints="1"/>
            </p:cNvSpPr>
            <p:nvPr userDrawn="1"/>
          </p:nvSpPr>
          <p:spPr bwMode="auto">
            <a:xfrm>
              <a:off x="3114675" y="3725863"/>
              <a:ext cx="422275" cy="420688"/>
            </a:xfrm>
            <a:custGeom>
              <a:avLst/>
              <a:gdLst/>
              <a:ahLst/>
              <a:cxnLst>
                <a:cxn ang="0">
                  <a:pos x="133" y="154"/>
                </a:cxn>
                <a:cxn ang="0">
                  <a:pos x="133" y="130"/>
                </a:cxn>
                <a:cxn ang="0">
                  <a:pos x="77" y="158"/>
                </a:cxn>
                <a:cxn ang="0">
                  <a:pos x="0" y="79"/>
                </a:cxn>
                <a:cxn ang="0">
                  <a:pos x="78" y="0"/>
                </a:cxn>
                <a:cxn ang="0">
                  <a:pos x="133" y="25"/>
                </a:cxn>
                <a:cxn ang="0">
                  <a:pos x="133" y="3"/>
                </a:cxn>
                <a:cxn ang="0">
                  <a:pos x="159" y="3"/>
                </a:cxn>
                <a:cxn ang="0">
                  <a:pos x="159" y="154"/>
                </a:cxn>
                <a:cxn ang="0">
                  <a:pos x="133" y="154"/>
                </a:cxn>
                <a:cxn ang="0">
                  <a:pos x="28" y="80"/>
                </a:cxn>
                <a:cxn ang="0">
                  <a:pos x="79" y="132"/>
                </a:cxn>
                <a:cxn ang="0">
                  <a:pos x="131" y="80"/>
                </a:cxn>
                <a:cxn ang="0">
                  <a:pos x="79" y="25"/>
                </a:cxn>
                <a:cxn ang="0">
                  <a:pos x="28" y="80"/>
                </a:cxn>
              </a:cxnLst>
              <a:rect l="0" t="0" r="r" b="b"/>
              <a:pathLst>
                <a:path w="159" h="158">
                  <a:moveTo>
                    <a:pt x="133" y="154"/>
                  </a:moveTo>
                  <a:cubicBezTo>
                    <a:pt x="133" y="130"/>
                    <a:pt x="133" y="130"/>
                    <a:pt x="133" y="130"/>
                  </a:cubicBezTo>
                  <a:cubicBezTo>
                    <a:pt x="122" y="148"/>
                    <a:pt x="103" y="158"/>
                    <a:pt x="77" y="158"/>
                  </a:cubicBezTo>
                  <a:cubicBezTo>
                    <a:pt x="33" y="158"/>
                    <a:pt x="0" y="124"/>
                    <a:pt x="0" y="79"/>
                  </a:cubicBezTo>
                  <a:cubicBezTo>
                    <a:pt x="0" y="34"/>
                    <a:pt x="34" y="0"/>
                    <a:pt x="78" y="0"/>
                  </a:cubicBezTo>
                  <a:cubicBezTo>
                    <a:pt x="101" y="0"/>
                    <a:pt x="124" y="10"/>
                    <a:pt x="133" y="25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54"/>
                    <a:pt x="159" y="154"/>
                    <a:pt x="159" y="154"/>
                  </a:cubicBezTo>
                  <a:lnTo>
                    <a:pt x="133" y="154"/>
                  </a:lnTo>
                  <a:close/>
                  <a:moveTo>
                    <a:pt x="28" y="80"/>
                  </a:moveTo>
                  <a:cubicBezTo>
                    <a:pt x="28" y="108"/>
                    <a:pt x="51" y="132"/>
                    <a:pt x="79" y="132"/>
                  </a:cubicBezTo>
                  <a:cubicBezTo>
                    <a:pt x="108" y="132"/>
                    <a:pt x="131" y="109"/>
                    <a:pt x="131" y="80"/>
                  </a:cubicBezTo>
                  <a:cubicBezTo>
                    <a:pt x="131" y="49"/>
                    <a:pt x="108" y="25"/>
                    <a:pt x="79" y="25"/>
                  </a:cubicBezTo>
                  <a:cubicBezTo>
                    <a:pt x="51" y="25"/>
                    <a:pt x="28" y="49"/>
                    <a:pt x="28" y="8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0" name="Freeform 6"/>
            <p:cNvSpPr>
              <a:spLocks/>
            </p:cNvSpPr>
            <p:nvPr userDrawn="1"/>
          </p:nvSpPr>
          <p:spPr bwMode="auto">
            <a:xfrm>
              <a:off x="3603625" y="3725863"/>
              <a:ext cx="274638" cy="420688"/>
            </a:xfrm>
            <a:custGeom>
              <a:avLst/>
              <a:gdLst/>
              <a:ahLst/>
              <a:cxnLst>
                <a:cxn ang="0">
                  <a:pos x="72" y="43"/>
                </a:cxn>
                <a:cxn ang="0">
                  <a:pos x="53" y="25"/>
                </a:cxn>
                <a:cxn ang="0">
                  <a:pos x="35" y="42"/>
                </a:cxn>
                <a:cxn ang="0">
                  <a:pos x="58" y="61"/>
                </a:cxn>
                <a:cxn ang="0">
                  <a:pos x="103" y="110"/>
                </a:cxn>
                <a:cxn ang="0">
                  <a:pos x="52" y="158"/>
                </a:cxn>
                <a:cxn ang="0">
                  <a:pos x="0" y="105"/>
                </a:cxn>
                <a:cxn ang="0">
                  <a:pos x="28" y="105"/>
                </a:cxn>
                <a:cxn ang="0">
                  <a:pos x="53" y="132"/>
                </a:cxn>
                <a:cxn ang="0">
                  <a:pos x="75" y="112"/>
                </a:cxn>
                <a:cxn ang="0">
                  <a:pos x="49" y="89"/>
                </a:cxn>
                <a:cxn ang="0">
                  <a:pos x="7" y="46"/>
                </a:cxn>
                <a:cxn ang="0">
                  <a:pos x="55" y="0"/>
                </a:cxn>
                <a:cxn ang="0">
                  <a:pos x="100" y="43"/>
                </a:cxn>
                <a:cxn ang="0">
                  <a:pos x="72" y="43"/>
                </a:cxn>
              </a:cxnLst>
              <a:rect l="0" t="0" r="r" b="b"/>
              <a:pathLst>
                <a:path w="103" h="158">
                  <a:moveTo>
                    <a:pt x="72" y="43"/>
                  </a:moveTo>
                  <a:cubicBezTo>
                    <a:pt x="70" y="31"/>
                    <a:pt x="64" y="25"/>
                    <a:pt x="53" y="25"/>
                  </a:cubicBezTo>
                  <a:cubicBezTo>
                    <a:pt x="42" y="25"/>
                    <a:pt x="35" y="32"/>
                    <a:pt x="35" y="42"/>
                  </a:cubicBezTo>
                  <a:cubicBezTo>
                    <a:pt x="35" y="51"/>
                    <a:pt x="40" y="55"/>
                    <a:pt x="58" y="61"/>
                  </a:cubicBezTo>
                  <a:cubicBezTo>
                    <a:pt x="89" y="70"/>
                    <a:pt x="103" y="86"/>
                    <a:pt x="103" y="110"/>
                  </a:cubicBezTo>
                  <a:cubicBezTo>
                    <a:pt x="103" y="136"/>
                    <a:pt x="80" y="158"/>
                    <a:pt x="52" y="158"/>
                  </a:cubicBezTo>
                  <a:cubicBezTo>
                    <a:pt x="21" y="158"/>
                    <a:pt x="0" y="137"/>
                    <a:pt x="0" y="105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30" y="123"/>
                    <a:pt x="38" y="132"/>
                    <a:pt x="53" y="132"/>
                  </a:cubicBezTo>
                  <a:cubicBezTo>
                    <a:pt x="66" y="132"/>
                    <a:pt x="75" y="124"/>
                    <a:pt x="75" y="112"/>
                  </a:cubicBezTo>
                  <a:cubicBezTo>
                    <a:pt x="75" y="101"/>
                    <a:pt x="69" y="96"/>
                    <a:pt x="49" y="89"/>
                  </a:cubicBezTo>
                  <a:cubicBezTo>
                    <a:pt x="18" y="79"/>
                    <a:pt x="7" y="67"/>
                    <a:pt x="7" y="46"/>
                  </a:cubicBezTo>
                  <a:cubicBezTo>
                    <a:pt x="7" y="19"/>
                    <a:pt x="27" y="0"/>
                    <a:pt x="55" y="0"/>
                  </a:cubicBezTo>
                  <a:cubicBezTo>
                    <a:pt x="80" y="0"/>
                    <a:pt x="99" y="18"/>
                    <a:pt x="100" y="43"/>
                  </a:cubicBezTo>
                  <a:lnTo>
                    <a:pt x="72" y="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1" name="Freeform 7"/>
            <p:cNvSpPr>
              <a:spLocks/>
            </p:cNvSpPr>
            <p:nvPr userDrawn="1"/>
          </p:nvSpPr>
          <p:spPr bwMode="auto">
            <a:xfrm>
              <a:off x="3921125" y="3600450"/>
              <a:ext cx="193675" cy="534988"/>
            </a:xfrm>
            <a:custGeom>
              <a:avLst/>
              <a:gdLst/>
              <a:ahLst/>
              <a:cxnLst>
                <a:cxn ang="0">
                  <a:pos x="82" y="337"/>
                </a:cxn>
                <a:cxn ang="0">
                  <a:pos x="35" y="337"/>
                </a:cxn>
                <a:cxn ang="0">
                  <a:pos x="35" y="127"/>
                </a:cxn>
                <a:cxn ang="0">
                  <a:pos x="0" y="127"/>
                </a:cxn>
                <a:cxn ang="0">
                  <a:pos x="0" y="84"/>
                </a:cxn>
                <a:cxn ang="0">
                  <a:pos x="35" y="84"/>
                </a:cxn>
                <a:cxn ang="0">
                  <a:pos x="35" y="0"/>
                </a:cxn>
                <a:cxn ang="0">
                  <a:pos x="82" y="0"/>
                </a:cxn>
                <a:cxn ang="0">
                  <a:pos x="82" y="84"/>
                </a:cxn>
                <a:cxn ang="0">
                  <a:pos x="122" y="84"/>
                </a:cxn>
                <a:cxn ang="0">
                  <a:pos x="122" y="127"/>
                </a:cxn>
                <a:cxn ang="0">
                  <a:pos x="82" y="127"/>
                </a:cxn>
                <a:cxn ang="0">
                  <a:pos x="82" y="337"/>
                </a:cxn>
              </a:cxnLst>
              <a:rect l="0" t="0" r="r" b="b"/>
              <a:pathLst>
                <a:path w="122" h="337">
                  <a:moveTo>
                    <a:pt x="82" y="337"/>
                  </a:moveTo>
                  <a:lnTo>
                    <a:pt x="35" y="337"/>
                  </a:lnTo>
                  <a:lnTo>
                    <a:pt x="35" y="127"/>
                  </a:lnTo>
                  <a:lnTo>
                    <a:pt x="0" y="127"/>
                  </a:lnTo>
                  <a:lnTo>
                    <a:pt x="0" y="84"/>
                  </a:lnTo>
                  <a:lnTo>
                    <a:pt x="35" y="84"/>
                  </a:lnTo>
                  <a:lnTo>
                    <a:pt x="35" y="0"/>
                  </a:lnTo>
                  <a:lnTo>
                    <a:pt x="82" y="0"/>
                  </a:lnTo>
                  <a:lnTo>
                    <a:pt x="82" y="84"/>
                  </a:lnTo>
                  <a:lnTo>
                    <a:pt x="122" y="84"/>
                  </a:lnTo>
                  <a:lnTo>
                    <a:pt x="122" y="127"/>
                  </a:lnTo>
                  <a:lnTo>
                    <a:pt x="82" y="127"/>
                  </a:lnTo>
                  <a:lnTo>
                    <a:pt x="82" y="3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2" name="Freeform 8"/>
            <p:cNvSpPr>
              <a:spLocks noEditPoints="1"/>
            </p:cNvSpPr>
            <p:nvPr userDrawn="1"/>
          </p:nvSpPr>
          <p:spPr bwMode="auto">
            <a:xfrm>
              <a:off x="4138613" y="3719513"/>
              <a:ext cx="406400" cy="427038"/>
            </a:xfrm>
            <a:custGeom>
              <a:avLst/>
              <a:gdLst/>
              <a:ahLst/>
              <a:cxnLst>
                <a:cxn ang="0">
                  <a:pos x="148" y="109"/>
                </a:cxn>
                <a:cxn ang="0">
                  <a:pos x="76" y="160"/>
                </a:cxn>
                <a:cxn ang="0">
                  <a:pos x="0" y="80"/>
                </a:cxn>
                <a:cxn ang="0">
                  <a:pos x="78" y="0"/>
                </a:cxn>
                <a:cxn ang="0">
                  <a:pos x="153" y="79"/>
                </a:cxn>
                <a:cxn ang="0">
                  <a:pos x="152" y="93"/>
                </a:cxn>
                <a:cxn ang="0">
                  <a:pos x="28" y="93"/>
                </a:cxn>
                <a:cxn ang="0">
                  <a:pos x="78" y="134"/>
                </a:cxn>
                <a:cxn ang="0">
                  <a:pos x="120" y="109"/>
                </a:cxn>
                <a:cxn ang="0">
                  <a:pos x="148" y="109"/>
                </a:cxn>
                <a:cxn ang="0">
                  <a:pos x="125" y="71"/>
                </a:cxn>
                <a:cxn ang="0">
                  <a:pos x="76" y="26"/>
                </a:cxn>
                <a:cxn ang="0">
                  <a:pos x="40" y="42"/>
                </a:cxn>
                <a:cxn ang="0">
                  <a:pos x="28" y="71"/>
                </a:cxn>
                <a:cxn ang="0">
                  <a:pos x="125" y="71"/>
                </a:cxn>
              </a:cxnLst>
              <a:rect l="0" t="0" r="r" b="b"/>
              <a:pathLst>
                <a:path w="153" h="160">
                  <a:moveTo>
                    <a:pt x="148" y="109"/>
                  </a:moveTo>
                  <a:cubicBezTo>
                    <a:pt x="137" y="140"/>
                    <a:pt x="109" y="160"/>
                    <a:pt x="76" y="160"/>
                  </a:cubicBezTo>
                  <a:cubicBezTo>
                    <a:pt x="34" y="160"/>
                    <a:pt x="0" y="124"/>
                    <a:pt x="0" y="80"/>
                  </a:cubicBezTo>
                  <a:cubicBezTo>
                    <a:pt x="0" y="36"/>
                    <a:pt x="34" y="0"/>
                    <a:pt x="78" y="0"/>
                  </a:cubicBezTo>
                  <a:cubicBezTo>
                    <a:pt x="119" y="0"/>
                    <a:pt x="153" y="36"/>
                    <a:pt x="153" y="79"/>
                  </a:cubicBezTo>
                  <a:cubicBezTo>
                    <a:pt x="153" y="82"/>
                    <a:pt x="153" y="88"/>
                    <a:pt x="152" y="93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34" y="118"/>
                    <a:pt x="53" y="134"/>
                    <a:pt x="78" y="134"/>
                  </a:cubicBezTo>
                  <a:cubicBezTo>
                    <a:pt x="95" y="134"/>
                    <a:pt x="110" y="125"/>
                    <a:pt x="120" y="109"/>
                  </a:cubicBezTo>
                  <a:lnTo>
                    <a:pt x="148" y="109"/>
                  </a:lnTo>
                  <a:close/>
                  <a:moveTo>
                    <a:pt x="125" y="71"/>
                  </a:moveTo>
                  <a:cubicBezTo>
                    <a:pt x="124" y="46"/>
                    <a:pt x="102" y="26"/>
                    <a:pt x="76" y="26"/>
                  </a:cubicBezTo>
                  <a:cubicBezTo>
                    <a:pt x="63" y="26"/>
                    <a:pt x="49" y="32"/>
                    <a:pt x="40" y="42"/>
                  </a:cubicBezTo>
                  <a:cubicBezTo>
                    <a:pt x="33" y="50"/>
                    <a:pt x="30" y="57"/>
                    <a:pt x="28" y="71"/>
                  </a:cubicBezTo>
                  <a:lnTo>
                    <a:pt x="125" y="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3" name="Freeform 9"/>
            <p:cNvSpPr>
              <a:spLocks/>
            </p:cNvSpPr>
            <p:nvPr userDrawn="1"/>
          </p:nvSpPr>
          <p:spPr bwMode="auto">
            <a:xfrm>
              <a:off x="4606925" y="3725863"/>
              <a:ext cx="173038" cy="409575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3"/>
                </a:cxn>
                <a:cxn ang="0">
                  <a:pos x="26" y="3"/>
                </a:cxn>
                <a:cxn ang="0">
                  <a:pos x="26" y="17"/>
                </a:cxn>
                <a:cxn ang="0">
                  <a:pos x="65" y="0"/>
                </a:cxn>
                <a:cxn ang="0">
                  <a:pos x="65" y="28"/>
                </a:cxn>
                <a:cxn ang="0">
                  <a:pos x="28" y="72"/>
                </a:cxn>
                <a:cxn ang="0">
                  <a:pos x="28" y="154"/>
                </a:cxn>
                <a:cxn ang="0">
                  <a:pos x="0" y="154"/>
                </a:cxn>
              </a:cxnLst>
              <a:rect l="0" t="0" r="r" b="b"/>
              <a:pathLst>
                <a:path w="65" h="154">
                  <a:moveTo>
                    <a:pt x="0" y="154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35" y="6"/>
                    <a:pt x="47" y="0"/>
                    <a:pt x="65" y="0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39" y="30"/>
                    <a:pt x="28" y="43"/>
                    <a:pt x="28" y="72"/>
                  </a:cubicBezTo>
                  <a:cubicBezTo>
                    <a:pt x="28" y="154"/>
                    <a:pt x="28" y="154"/>
                    <a:pt x="28" y="154"/>
                  </a:cubicBezTo>
                  <a:lnTo>
                    <a:pt x="0" y="1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4" name="Freeform 10"/>
            <p:cNvSpPr>
              <a:spLocks noEditPoints="1"/>
            </p:cNvSpPr>
            <p:nvPr userDrawn="1"/>
          </p:nvSpPr>
          <p:spPr bwMode="auto">
            <a:xfrm>
              <a:off x="4937125" y="3600450"/>
              <a:ext cx="419100" cy="546100"/>
            </a:xfrm>
            <a:custGeom>
              <a:avLst/>
              <a:gdLst/>
              <a:ahLst/>
              <a:cxnLst>
                <a:cxn ang="0">
                  <a:pos x="132" y="201"/>
                </a:cxn>
                <a:cxn ang="0">
                  <a:pos x="132" y="179"/>
                </a:cxn>
                <a:cxn ang="0">
                  <a:pos x="78" y="205"/>
                </a:cxn>
                <a:cxn ang="0">
                  <a:pos x="0" y="125"/>
                </a:cxn>
                <a:cxn ang="0">
                  <a:pos x="21" y="71"/>
                </a:cxn>
                <a:cxn ang="0">
                  <a:pos x="76" y="47"/>
                </a:cxn>
                <a:cxn ang="0">
                  <a:pos x="130" y="70"/>
                </a:cxn>
                <a:cxn ang="0">
                  <a:pos x="130" y="0"/>
                </a:cxn>
                <a:cxn ang="0">
                  <a:pos x="158" y="0"/>
                </a:cxn>
                <a:cxn ang="0">
                  <a:pos x="158" y="201"/>
                </a:cxn>
                <a:cxn ang="0">
                  <a:pos x="132" y="201"/>
                </a:cxn>
                <a:cxn ang="0">
                  <a:pos x="28" y="125"/>
                </a:cxn>
                <a:cxn ang="0">
                  <a:pos x="79" y="179"/>
                </a:cxn>
                <a:cxn ang="0">
                  <a:pos x="132" y="125"/>
                </a:cxn>
                <a:cxn ang="0">
                  <a:pos x="79" y="72"/>
                </a:cxn>
                <a:cxn ang="0">
                  <a:pos x="28" y="125"/>
                </a:cxn>
              </a:cxnLst>
              <a:rect l="0" t="0" r="r" b="b"/>
              <a:pathLst>
                <a:path w="158" h="205">
                  <a:moveTo>
                    <a:pt x="132" y="201"/>
                  </a:moveTo>
                  <a:cubicBezTo>
                    <a:pt x="132" y="179"/>
                    <a:pt x="132" y="179"/>
                    <a:pt x="132" y="179"/>
                  </a:cubicBezTo>
                  <a:cubicBezTo>
                    <a:pt x="119" y="196"/>
                    <a:pt x="101" y="205"/>
                    <a:pt x="78" y="205"/>
                  </a:cubicBezTo>
                  <a:cubicBezTo>
                    <a:pt x="34" y="205"/>
                    <a:pt x="0" y="170"/>
                    <a:pt x="0" y="125"/>
                  </a:cubicBezTo>
                  <a:cubicBezTo>
                    <a:pt x="0" y="105"/>
                    <a:pt x="8" y="86"/>
                    <a:pt x="21" y="71"/>
                  </a:cubicBezTo>
                  <a:cubicBezTo>
                    <a:pt x="36" y="54"/>
                    <a:pt x="53" y="47"/>
                    <a:pt x="76" y="47"/>
                  </a:cubicBezTo>
                  <a:cubicBezTo>
                    <a:pt x="97" y="47"/>
                    <a:pt x="119" y="57"/>
                    <a:pt x="130" y="7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201"/>
                    <a:pt x="158" y="201"/>
                    <a:pt x="158" y="201"/>
                  </a:cubicBezTo>
                  <a:lnTo>
                    <a:pt x="132" y="201"/>
                  </a:lnTo>
                  <a:close/>
                  <a:moveTo>
                    <a:pt x="28" y="125"/>
                  </a:moveTo>
                  <a:cubicBezTo>
                    <a:pt x="28" y="155"/>
                    <a:pt x="51" y="179"/>
                    <a:pt x="79" y="179"/>
                  </a:cubicBezTo>
                  <a:cubicBezTo>
                    <a:pt x="109" y="179"/>
                    <a:pt x="132" y="155"/>
                    <a:pt x="132" y="125"/>
                  </a:cubicBezTo>
                  <a:cubicBezTo>
                    <a:pt x="132" y="94"/>
                    <a:pt x="109" y="72"/>
                    <a:pt x="79" y="72"/>
                  </a:cubicBezTo>
                  <a:cubicBezTo>
                    <a:pt x="50" y="72"/>
                    <a:pt x="28" y="95"/>
                    <a:pt x="28" y="12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5" name="Freeform 11"/>
            <p:cNvSpPr>
              <a:spLocks noEditPoints="1"/>
            </p:cNvSpPr>
            <p:nvPr userDrawn="1"/>
          </p:nvSpPr>
          <p:spPr bwMode="auto">
            <a:xfrm>
              <a:off x="5422900" y="3725863"/>
              <a:ext cx="425450" cy="420688"/>
            </a:xfrm>
            <a:custGeom>
              <a:avLst/>
              <a:gdLst/>
              <a:ahLst/>
              <a:cxnLst>
                <a:cxn ang="0">
                  <a:pos x="133" y="154"/>
                </a:cxn>
                <a:cxn ang="0">
                  <a:pos x="133" y="130"/>
                </a:cxn>
                <a:cxn ang="0">
                  <a:pos x="77" y="158"/>
                </a:cxn>
                <a:cxn ang="0">
                  <a:pos x="0" y="79"/>
                </a:cxn>
                <a:cxn ang="0">
                  <a:pos x="78" y="0"/>
                </a:cxn>
                <a:cxn ang="0">
                  <a:pos x="133" y="25"/>
                </a:cxn>
                <a:cxn ang="0">
                  <a:pos x="133" y="3"/>
                </a:cxn>
                <a:cxn ang="0">
                  <a:pos x="160" y="3"/>
                </a:cxn>
                <a:cxn ang="0">
                  <a:pos x="160" y="154"/>
                </a:cxn>
                <a:cxn ang="0">
                  <a:pos x="133" y="154"/>
                </a:cxn>
                <a:cxn ang="0">
                  <a:pos x="28" y="80"/>
                </a:cxn>
                <a:cxn ang="0">
                  <a:pos x="79" y="132"/>
                </a:cxn>
                <a:cxn ang="0">
                  <a:pos x="131" y="80"/>
                </a:cxn>
                <a:cxn ang="0">
                  <a:pos x="79" y="25"/>
                </a:cxn>
                <a:cxn ang="0">
                  <a:pos x="28" y="80"/>
                </a:cxn>
              </a:cxnLst>
              <a:rect l="0" t="0" r="r" b="b"/>
              <a:pathLst>
                <a:path w="160" h="158">
                  <a:moveTo>
                    <a:pt x="133" y="154"/>
                  </a:moveTo>
                  <a:cubicBezTo>
                    <a:pt x="133" y="130"/>
                    <a:pt x="133" y="130"/>
                    <a:pt x="133" y="130"/>
                  </a:cubicBezTo>
                  <a:cubicBezTo>
                    <a:pt x="122" y="148"/>
                    <a:pt x="103" y="158"/>
                    <a:pt x="77" y="158"/>
                  </a:cubicBezTo>
                  <a:cubicBezTo>
                    <a:pt x="34" y="158"/>
                    <a:pt x="0" y="124"/>
                    <a:pt x="0" y="79"/>
                  </a:cubicBezTo>
                  <a:cubicBezTo>
                    <a:pt x="0" y="34"/>
                    <a:pt x="34" y="0"/>
                    <a:pt x="78" y="0"/>
                  </a:cubicBezTo>
                  <a:cubicBezTo>
                    <a:pt x="102" y="0"/>
                    <a:pt x="124" y="10"/>
                    <a:pt x="133" y="25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60" y="3"/>
                    <a:pt x="160" y="3"/>
                    <a:pt x="160" y="3"/>
                  </a:cubicBezTo>
                  <a:cubicBezTo>
                    <a:pt x="160" y="154"/>
                    <a:pt x="160" y="154"/>
                    <a:pt x="160" y="154"/>
                  </a:cubicBezTo>
                  <a:lnTo>
                    <a:pt x="133" y="154"/>
                  </a:lnTo>
                  <a:close/>
                  <a:moveTo>
                    <a:pt x="28" y="80"/>
                  </a:moveTo>
                  <a:cubicBezTo>
                    <a:pt x="28" y="108"/>
                    <a:pt x="52" y="132"/>
                    <a:pt x="79" y="132"/>
                  </a:cubicBezTo>
                  <a:cubicBezTo>
                    <a:pt x="108" y="132"/>
                    <a:pt x="131" y="109"/>
                    <a:pt x="131" y="80"/>
                  </a:cubicBezTo>
                  <a:cubicBezTo>
                    <a:pt x="131" y="49"/>
                    <a:pt x="109" y="25"/>
                    <a:pt x="79" y="25"/>
                  </a:cubicBezTo>
                  <a:cubicBezTo>
                    <a:pt x="51" y="25"/>
                    <a:pt x="28" y="49"/>
                    <a:pt x="28" y="8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6" name="Freeform 12"/>
            <p:cNvSpPr>
              <a:spLocks/>
            </p:cNvSpPr>
            <p:nvPr userDrawn="1"/>
          </p:nvSpPr>
          <p:spPr bwMode="auto">
            <a:xfrm>
              <a:off x="5915025" y="3600450"/>
              <a:ext cx="193675" cy="534988"/>
            </a:xfrm>
            <a:custGeom>
              <a:avLst/>
              <a:gdLst/>
              <a:ahLst/>
              <a:cxnLst>
                <a:cxn ang="0">
                  <a:pos x="82" y="337"/>
                </a:cxn>
                <a:cxn ang="0">
                  <a:pos x="35" y="337"/>
                </a:cxn>
                <a:cxn ang="0">
                  <a:pos x="35" y="127"/>
                </a:cxn>
                <a:cxn ang="0">
                  <a:pos x="0" y="127"/>
                </a:cxn>
                <a:cxn ang="0">
                  <a:pos x="0" y="84"/>
                </a:cxn>
                <a:cxn ang="0">
                  <a:pos x="35" y="84"/>
                </a:cxn>
                <a:cxn ang="0">
                  <a:pos x="35" y="0"/>
                </a:cxn>
                <a:cxn ang="0">
                  <a:pos x="82" y="0"/>
                </a:cxn>
                <a:cxn ang="0">
                  <a:pos x="82" y="84"/>
                </a:cxn>
                <a:cxn ang="0">
                  <a:pos x="122" y="84"/>
                </a:cxn>
                <a:cxn ang="0">
                  <a:pos x="122" y="127"/>
                </a:cxn>
                <a:cxn ang="0">
                  <a:pos x="82" y="127"/>
                </a:cxn>
                <a:cxn ang="0">
                  <a:pos x="82" y="337"/>
                </a:cxn>
              </a:cxnLst>
              <a:rect l="0" t="0" r="r" b="b"/>
              <a:pathLst>
                <a:path w="122" h="337">
                  <a:moveTo>
                    <a:pt x="82" y="337"/>
                  </a:moveTo>
                  <a:lnTo>
                    <a:pt x="35" y="337"/>
                  </a:lnTo>
                  <a:lnTo>
                    <a:pt x="35" y="127"/>
                  </a:lnTo>
                  <a:lnTo>
                    <a:pt x="0" y="127"/>
                  </a:lnTo>
                  <a:lnTo>
                    <a:pt x="0" y="84"/>
                  </a:lnTo>
                  <a:lnTo>
                    <a:pt x="35" y="84"/>
                  </a:lnTo>
                  <a:lnTo>
                    <a:pt x="35" y="0"/>
                  </a:lnTo>
                  <a:lnTo>
                    <a:pt x="82" y="0"/>
                  </a:lnTo>
                  <a:lnTo>
                    <a:pt x="82" y="84"/>
                  </a:lnTo>
                  <a:lnTo>
                    <a:pt x="122" y="84"/>
                  </a:lnTo>
                  <a:lnTo>
                    <a:pt x="122" y="127"/>
                  </a:lnTo>
                  <a:lnTo>
                    <a:pt x="82" y="127"/>
                  </a:lnTo>
                  <a:lnTo>
                    <a:pt x="82" y="3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7" name="Freeform 13"/>
            <p:cNvSpPr>
              <a:spLocks noEditPoints="1"/>
            </p:cNvSpPr>
            <p:nvPr userDrawn="1"/>
          </p:nvSpPr>
          <p:spPr bwMode="auto">
            <a:xfrm>
              <a:off x="6132513" y="3725863"/>
              <a:ext cx="425450" cy="420688"/>
            </a:xfrm>
            <a:custGeom>
              <a:avLst/>
              <a:gdLst/>
              <a:ahLst/>
              <a:cxnLst>
                <a:cxn ang="0">
                  <a:pos x="134" y="154"/>
                </a:cxn>
                <a:cxn ang="0">
                  <a:pos x="134" y="130"/>
                </a:cxn>
                <a:cxn ang="0">
                  <a:pos x="77" y="158"/>
                </a:cxn>
                <a:cxn ang="0">
                  <a:pos x="0" y="79"/>
                </a:cxn>
                <a:cxn ang="0">
                  <a:pos x="79" y="0"/>
                </a:cxn>
                <a:cxn ang="0">
                  <a:pos x="134" y="25"/>
                </a:cxn>
                <a:cxn ang="0">
                  <a:pos x="134" y="3"/>
                </a:cxn>
                <a:cxn ang="0">
                  <a:pos x="160" y="3"/>
                </a:cxn>
                <a:cxn ang="0">
                  <a:pos x="160" y="154"/>
                </a:cxn>
                <a:cxn ang="0">
                  <a:pos x="134" y="154"/>
                </a:cxn>
                <a:cxn ang="0">
                  <a:pos x="28" y="80"/>
                </a:cxn>
                <a:cxn ang="0">
                  <a:pos x="79" y="132"/>
                </a:cxn>
                <a:cxn ang="0">
                  <a:pos x="132" y="80"/>
                </a:cxn>
                <a:cxn ang="0">
                  <a:pos x="79" y="25"/>
                </a:cxn>
                <a:cxn ang="0">
                  <a:pos x="28" y="80"/>
                </a:cxn>
              </a:cxnLst>
              <a:rect l="0" t="0" r="r" b="b"/>
              <a:pathLst>
                <a:path w="160" h="158">
                  <a:moveTo>
                    <a:pt x="134" y="154"/>
                  </a:moveTo>
                  <a:cubicBezTo>
                    <a:pt x="134" y="130"/>
                    <a:pt x="134" y="130"/>
                    <a:pt x="134" y="130"/>
                  </a:cubicBezTo>
                  <a:cubicBezTo>
                    <a:pt x="122" y="148"/>
                    <a:pt x="103" y="158"/>
                    <a:pt x="77" y="158"/>
                  </a:cubicBezTo>
                  <a:cubicBezTo>
                    <a:pt x="34" y="158"/>
                    <a:pt x="0" y="124"/>
                    <a:pt x="0" y="79"/>
                  </a:cubicBezTo>
                  <a:cubicBezTo>
                    <a:pt x="0" y="34"/>
                    <a:pt x="34" y="0"/>
                    <a:pt x="79" y="0"/>
                  </a:cubicBezTo>
                  <a:cubicBezTo>
                    <a:pt x="102" y="0"/>
                    <a:pt x="124" y="10"/>
                    <a:pt x="134" y="25"/>
                  </a:cubicBezTo>
                  <a:cubicBezTo>
                    <a:pt x="134" y="3"/>
                    <a:pt x="134" y="3"/>
                    <a:pt x="134" y="3"/>
                  </a:cubicBezTo>
                  <a:cubicBezTo>
                    <a:pt x="160" y="3"/>
                    <a:pt x="160" y="3"/>
                    <a:pt x="160" y="3"/>
                  </a:cubicBezTo>
                  <a:cubicBezTo>
                    <a:pt x="160" y="154"/>
                    <a:pt x="160" y="154"/>
                    <a:pt x="160" y="154"/>
                  </a:cubicBezTo>
                  <a:lnTo>
                    <a:pt x="134" y="154"/>
                  </a:lnTo>
                  <a:close/>
                  <a:moveTo>
                    <a:pt x="28" y="80"/>
                  </a:moveTo>
                  <a:cubicBezTo>
                    <a:pt x="28" y="108"/>
                    <a:pt x="52" y="132"/>
                    <a:pt x="79" y="132"/>
                  </a:cubicBezTo>
                  <a:cubicBezTo>
                    <a:pt x="108" y="132"/>
                    <a:pt x="132" y="109"/>
                    <a:pt x="132" y="80"/>
                  </a:cubicBezTo>
                  <a:cubicBezTo>
                    <a:pt x="132" y="49"/>
                    <a:pt x="109" y="25"/>
                    <a:pt x="79" y="25"/>
                  </a:cubicBezTo>
                  <a:cubicBezTo>
                    <a:pt x="51" y="25"/>
                    <a:pt x="28" y="49"/>
                    <a:pt x="28" y="8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8" name="Freeform 14"/>
            <p:cNvSpPr>
              <a:spLocks noEditPoints="1"/>
            </p:cNvSpPr>
            <p:nvPr userDrawn="1"/>
          </p:nvSpPr>
          <p:spPr bwMode="auto">
            <a:xfrm>
              <a:off x="4335463" y="4270375"/>
              <a:ext cx="119063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5" y="22"/>
                </a:cxn>
                <a:cxn ang="0">
                  <a:pos x="22" y="14"/>
                </a:cxn>
                <a:cxn ang="0">
                  <a:pos x="45" y="36"/>
                </a:cxn>
                <a:cxn ang="0">
                  <a:pos x="22" y="58"/>
                </a:cxn>
                <a:cxn ang="0">
                  <a:pos x="5" y="50"/>
                </a:cxn>
                <a:cxn ang="0">
                  <a:pos x="5" y="57"/>
                </a:cxn>
                <a:cxn ang="0">
                  <a:pos x="0" y="57"/>
                </a:cxn>
                <a:cxn ang="0">
                  <a:pos x="0" y="0"/>
                </a:cxn>
                <a:cxn ang="0">
                  <a:pos x="5" y="36"/>
                </a:cxn>
                <a:cxn ang="0">
                  <a:pos x="22" y="53"/>
                </a:cxn>
                <a:cxn ang="0">
                  <a:pos x="39" y="36"/>
                </a:cxn>
                <a:cxn ang="0">
                  <a:pos x="22" y="19"/>
                </a:cxn>
                <a:cxn ang="0">
                  <a:pos x="5" y="36"/>
                </a:cxn>
              </a:cxnLst>
              <a:rect l="0" t="0" r="r" b="b"/>
              <a:pathLst>
                <a:path w="45" h="58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9" y="17"/>
                    <a:pt x="15" y="14"/>
                    <a:pt x="22" y="14"/>
                  </a:cubicBezTo>
                  <a:cubicBezTo>
                    <a:pt x="34" y="14"/>
                    <a:pt x="45" y="24"/>
                    <a:pt x="45" y="36"/>
                  </a:cubicBezTo>
                  <a:cubicBezTo>
                    <a:pt x="45" y="48"/>
                    <a:pt x="34" y="58"/>
                    <a:pt x="22" y="58"/>
                  </a:cubicBezTo>
                  <a:cubicBezTo>
                    <a:pt x="15" y="58"/>
                    <a:pt x="9" y="55"/>
                    <a:pt x="5" y="50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  <a:moveTo>
                    <a:pt x="5" y="36"/>
                  </a:moveTo>
                  <a:cubicBezTo>
                    <a:pt x="5" y="46"/>
                    <a:pt x="13" y="53"/>
                    <a:pt x="22" y="53"/>
                  </a:cubicBezTo>
                  <a:cubicBezTo>
                    <a:pt x="32" y="53"/>
                    <a:pt x="39" y="46"/>
                    <a:pt x="39" y="36"/>
                  </a:cubicBezTo>
                  <a:cubicBezTo>
                    <a:pt x="39" y="26"/>
                    <a:pt x="32" y="19"/>
                    <a:pt x="22" y="19"/>
                  </a:cubicBezTo>
                  <a:cubicBezTo>
                    <a:pt x="12" y="19"/>
                    <a:pt x="5" y="26"/>
                    <a:pt x="5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9" name="Freeform 15"/>
            <p:cNvSpPr>
              <a:spLocks noEditPoints="1"/>
            </p:cNvSpPr>
            <p:nvPr userDrawn="1"/>
          </p:nvSpPr>
          <p:spPr bwMode="auto">
            <a:xfrm>
              <a:off x="4476750" y="4270375"/>
              <a:ext cx="12700" cy="152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17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0" y="26"/>
                </a:cxn>
                <a:cxn ang="0">
                  <a:pos x="8" y="26"/>
                </a:cxn>
                <a:cxn ang="0">
                  <a:pos x="8" y="96"/>
                </a:cxn>
                <a:cxn ang="0">
                  <a:pos x="0" y="96"/>
                </a:cxn>
                <a:cxn ang="0">
                  <a:pos x="0" y="26"/>
                </a:cxn>
              </a:cxnLst>
              <a:rect l="0" t="0" r="r" b="b"/>
              <a:pathLst>
                <a:path w="8" h="96">
                  <a:moveTo>
                    <a:pt x="0" y="0"/>
                  </a:moveTo>
                  <a:lnTo>
                    <a:pt x="8" y="0"/>
                  </a:lnTo>
                  <a:lnTo>
                    <a:pt x="8" y="17"/>
                  </a:lnTo>
                  <a:lnTo>
                    <a:pt x="0" y="17"/>
                  </a:lnTo>
                  <a:lnTo>
                    <a:pt x="0" y="0"/>
                  </a:lnTo>
                  <a:close/>
                  <a:moveTo>
                    <a:pt x="0" y="26"/>
                  </a:moveTo>
                  <a:lnTo>
                    <a:pt x="8" y="26"/>
                  </a:lnTo>
                  <a:lnTo>
                    <a:pt x="8" y="96"/>
                  </a:lnTo>
                  <a:lnTo>
                    <a:pt x="0" y="9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0" name="Freeform 16"/>
            <p:cNvSpPr>
              <a:spLocks noEditPoints="1"/>
            </p:cNvSpPr>
            <p:nvPr userDrawn="1"/>
          </p:nvSpPr>
          <p:spPr bwMode="auto">
            <a:xfrm>
              <a:off x="4513263" y="4308475"/>
              <a:ext cx="117475" cy="158750"/>
            </a:xfrm>
            <a:custGeom>
              <a:avLst/>
              <a:gdLst/>
              <a:ahLst/>
              <a:cxnLst>
                <a:cxn ang="0">
                  <a:pos x="44" y="38"/>
                </a:cxn>
                <a:cxn ang="0">
                  <a:pos x="40" y="52"/>
                </a:cxn>
                <a:cxn ang="0">
                  <a:pos x="22" y="60"/>
                </a:cxn>
                <a:cxn ang="0">
                  <a:pos x="2" y="44"/>
                </a:cxn>
                <a:cxn ang="0">
                  <a:pos x="7" y="44"/>
                </a:cxn>
                <a:cxn ang="0">
                  <a:pos x="23" y="55"/>
                </a:cxn>
                <a:cxn ang="0">
                  <a:pos x="39" y="40"/>
                </a:cxn>
                <a:cxn ang="0">
                  <a:pos x="39" y="35"/>
                </a:cxn>
                <a:cxn ang="0">
                  <a:pos x="22" y="44"/>
                </a:cxn>
                <a:cxn ang="0">
                  <a:pos x="0" y="22"/>
                </a:cxn>
                <a:cxn ang="0">
                  <a:pos x="22" y="0"/>
                </a:cxn>
                <a:cxn ang="0">
                  <a:pos x="39" y="9"/>
                </a:cxn>
                <a:cxn ang="0">
                  <a:pos x="39" y="1"/>
                </a:cxn>
                <a:cxn ang="0">
                  <a:pos x="44" y="1"/>
                </a:cxn>
                <a:cxn ang="0">
                  <a:pos x="44" y="38"/>
                </a:cxn>
                <a:cxn ang="0">
                  <a:pos x="6" y="22"/>
                </a:cxn>
                <a:cxn ang="0">
                  <a:pos x="22" y="39"/>
                </a:cxn>
                <a:cxn ang="0">
                  <a:pos x="39" y="22"/>
                </a:cxn>
                <a:cxn ang="0">
                  <a:pos x="22" y="5"/>
                </a:cxn>
                <a:cxn ang="0">
                  <a:pos x="6" y="22"/>
                </a:cxn>
              </a:cxnLst>
              <a:rect l="0" t="0" r="r" b="b"/>
              <a:pathLst>
                <a:path w="44" h="60">
                  <a:moveTo>
                    <a:pt x="44" y="38"/>
                  </a:moveTo>
                  <a:cubicBezTo>
                    <a:pt x="44" y="45"/>
                    <a:pt x="43" y="48"/>
                    <a:pt x="40" y="52"/>
                  </a:cubicBezTo>
                  <a:cubicBezTo>
                    <a:pt x="36" y="57"/>
                    <a:pt x="30" y="60"/>
                    <a:pt x="22" y="60"/>
                  </a:cubicBezTo>
                  <a:cubicBezTo>
                    <a:pt x="13" y="60"/>
                    <a:pt x="5" y="54"/>
                    <a:pt x="2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11" y="52"/>
                    <a:pt x="16" y="55"/>
                    <a:pt x="23" y="55"/>
                  </a:cubicBezTo>
                  <a:cubicBezTo>
                    <a:pt x="32" y="55"/>
                    <a:pt x="39" y="49"/>
                    <a:pt x="39" y="40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6" y="41"/>
                    <a:pt x="30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9" y="0"/>
                    <a:pt x="35" y="3"/>
                    <a:pt x="39" y="9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4" y="1"/>
                    <a:pt x="44" y="1"/>
                    <a:pt x="44" y="1"/>
                  </a:cubicBezTo>
                  <a:lnTo>
                    <a:pt x="44" y="38"/>
                  </a:lnTo>
                  <a:close/>
                  <a:moveTo>
                    <a:pt x="6" y="22"/>
                  </a:moveTo>
                  <a:cubicBezTo>
                    <a:pt x="6" y="32"/>
                    <a:pt x="13" y="39"/>
                    <a:pt x="22" y="39"/>
                  </a:cubicBezTo>
                  <a:cubicBezTo>
                    <a:pt x="31" y="39"/>
                    <a:pt x="39" y="32"/>
                    <a:pt x="39" y="22"/>
                  </a:cubicBezTo>
                  <a:cubicBezTo>
                    <a:pt x="39" y="13"/>
                    <a:pt x="31" y="5"/>
                    <a:pt x="22" y="5"/>
                  </a:cubicBezTo>
                  <a:cubicBezTo>
                    <a:pt x="13" y="5"/>
                    <a:pt x="6" y="12"/>
                    <a:pt x="6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1" name="Freeform 17"/>
            <p:cNvSpPr>
              <a:spLocks noEditPoints="1"/>
            </p:cNvSpPr>
            <p:nvPr userDrawn="1"/>
          </p:nvSpPr>
          <p:spPr bwMode="auto">
            <a:xfrm>
              <a:off x="4710113" y="4270375"/>
              <a:ext cx="120650" cy="155575"/>
            </a:xfrm>
            <a:custGeom>
              <a:avLst/>
              <a:gdLst/>
              <a:ahLst/>
              <a:cxnLst>
                <a:cxn ang="0">
                  <a:pos x="45" y="57"/>
                </a:cxn>
                <a:cxn ang="0">
                  <a:pos x="40" y="57"/>
                </a:cxn>
                <a:cxn ang="0">
                  <a:pos x="40" y="50"/>
                </a:cxn>
                <a:cxn ang="0">
                  <a:pos x="23" y="58"/>
                </a:cxn>
                <a:cxn ang="0">
                  <a:pos x="0" y="36"/>
                </a:cxn>
                <a:cxn ang="0">
                  <a:pos x="23" y="14"/>
                </a:cxn>
                <a:cxn ang="0">
                  <a:pos x="40" y="22"/>
                </a:cxn>
                <a:cxn ang="0">
                  <a:pos x="40" y="0"/>
                </a:cxn>
                <a:cxn ang="0">
                  <a:pos x="45" y="0"/>
                </a:cxn>
                <a:cxn ang="0">
                  <a:pos x="45" y="57"/>
                </a:cxn>
                <a:cxn ang="0">
                  <a:pos x="6" y="36"/>
                </a:cxn>
                <a:cxn ang="0">
                  <a:pos x="23" y="53"/>
                </a:cxn>
                <a:cxn ang="0">
                  <a:pos x="40" y="36"/>
                </a:cxn>
                <a:cxn ang="0">
                  <a:pos x="23" y="19"/>
                </a:cxn>
                <a:cxn ang="0">
                  <a:pos x="6" y="36"/>
                </a:cxn>
              </a:cxnLst>
              <a:rect l="0" t="0" r="r" b="b"/>
              <a:pathLst>
                <a:path w="45" h="58">
                  <a:moveTo>
                    <a:pt x="45" y="57"/>
                  </a:moveTo>
                  <a:cubicBezTo>
                    <a:pt x="40" y="57"/>
                    <a:pt x="40" y="57"/>
                    <a:pt x="40" y="57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35" y="56"/>
                    <a:pt x="30" y="58"/>
                    <a:pt x="23" y="58"/>
                  </a:cubicBezTo>
                  <a:cubicBezTo>
                    <a:pt x="10" y="58"/>
                    <a:pt x="0" y="49"/>
                    <a:pt x="0" y="36"/>
                  </a:cubicBezTo>
                  <a:cubicBezTo>
                    <a:pt x="0" y="24"/>
                    <a:pt x="10" y="14"/>
                    <a:pt x="23" y="14"/>
                  </a:cubicBezTo>
                  <a:cubicBezTo>
                    <a:pt x="30" y="14"/>
                    <a:pt x="35" y="17"/>
                    <a:pt x="40" y="2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45" y="57"/>
                  </a:lnTo>
                  <a:close/>
                  <a:moveTo>
                    <a:pt x="6" y="36"/>
                  </a:moveTo>
                  <a:cubicBezTo>
                    <a:pt x="6" y="45"/>
                    <a:pt x="13" y="53"/>
                    <a:pt x="23" y="53"/>
                  </a:cubicBezTo>
                  <a:cubicBezTo>
                    <a:pt x="32" y="53"/>
                    <a:pt x="40" y="46"/>
                    <a:pt x="40" y="36"/>
                  </a:cubicBezTo>
                  <a:cubicBezTo>
                    <a:pt x="40" y="26"/>
                    <a:pt x="32" y="19"/>
                    <a:pt x="23" y="19"/>
                  </a:cubicBezTo>
                  <a:cubicBezTo>
                    <a:pt x="13" y="19"/>
                    <a:pt x="6" y="27"/>
                    <a:pt x="6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2" name="Freeform 18"/>
            <p:cNvSpPr>
              <a:spLocks noEditPoints="1"/>
            </p:cNvSpPr>
            <p:nvPr userDrawn="1"/>
          </p:nvSpPr>
          <p:spPr bwMode="auto">
            <a:xfrm>
              <a:off x="4854575" y="4308475"/>
              <a:ext cx="115888" cy="117475"/>
            </a:xfrm>
            <a:custGeom>
              <a:avLst/>
              <a:gdLst/>
              <a:ahLst/>
              <a:cxnLst>
                <a:cxn ang="0">
                  <a:pos x="44" y="43"/>
                </a:cxn>
                <a:cxn ang="0">
                  <a:pos x="39" y="43"/>
                </a:cxn>
                <a:cxn ang="0">
                  <a:pos x="39" y="36"/>
                </a:cxn>
                <a:cxn ang="0">
                  <a:pos x="22" y="44"/>
                </a:cxn>
                <a:cxn ang="0">
                  <a:pos x="0" y="22"/>
                </a:cxn>
                <a:cxn ang="0">
                  <a:pos x="22" y="0"/>
                </a:cxn>
                <a:cxn ang="0">
                  <a:pos x="39" y="8"/>
                </a:cxn>
                <a:cxn ang="0">
                  <a:pos x="39" y="1"/>
                </a:cxn>
                <a:cxn ang="0">
                  <a:pos x="44" y="1"/>
                </a:cxn>
                <a:cxn ang="0">
                  <a:pos x="44" y="43"/>
                </a:cxn>
                <a:cxn ang="0">
                  <a:pos x="5" y="22"/>
                </a:cxn>
                <a:cxn ang="0">
                  <a:pos x="22" y="39"/>
                </a:cxn>
                <a:cxn ang="0">
                  <a:pos x="39" y="22"/>
                </a:cxn>
                <a:cxn ang="0">
                  <a:pos x="22" y="5"/>
                </a:cxn>
                <a:cxn ang="0">
                  <a:pos x="5" y="22"/>
                </a:cxn>
              </a:cxnLst>
              <a:rect l="0" t="0" r="r" b="b"/>
              <a:pathLst>
                <a:path w="44" h="44">
                  <a:moveTo>
                    <a:pt x="44" y="43"/>
                  </a:moveTo>
                  <a:cubicBezTo>
                    <a:pt x="39" y="43"/>
                    <a:pt x="39" y="43"/>
                    <a:pt x="39" y="43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5" y="41"/>
                    <a:pt x="29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9" y="0"/>
                    <a:pt x="22" y="0"/>
                  </a:cubicBezTo>
                  <a:cubicBezTo>
                    <a:pt x="29" y="0"/>
                    <a:pt x="35" y="3"/>
                    <a:pt x="39" y="8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4" y="1"/>
                    <a:pt x="44" y="1"/>
                    <a:pt x="44" y="1"/>
                  </a:cubicBezTo>
                  <a:lnTo>
                    <a:pt x="44" y="43"/>
                  </a:lnTo>
                  <a:close/>
                  <a:moveTo>
                    <a:pt x="5" y="22"/>
                  </a:moveTo>
                  <a:cubicBezTo>
                    <a:pt x="5" y="32"/>
                    <a:pt x="13" y="39"/>
                    <a:pt x="22" y="39"/>
                  </a:cubicBezTo>
                  <a:cubicBezTo>
                    <a:pt x="31" y="39"/>
                    <a:pt x="39" y="32"/>
                    <a:pt x="39" y="22"/>
                  </a:cubicBezTo>
                  <a:cubicBezTo>
                    <a:pt x="39" y="13"/>
                    <a:pt x="32" y="5"/>
                    <a:pt x="22" y="5"/>
                  </a:cubicBezTo>
                  <a:cubicBezTo>
                    <a:pt x="13" y="5"/>
                    <a:pt x="5" y="13"/>
                    <a:pt x="5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3" name="Freeform 19"/>
            <p:cNvSpPr>
              <a:spLocks/>
            </p:cNvSpPr>
            <p:nvPr userDrawn="1"/>
          </p:nvSpPr>
          <p:spPr bwMode="auto">
            <a:xfrm>
              <a:off x="4981575" y="4270375"/>
              <a:ext cx="66675" cy="152400"/>
            </a:xfrm>
            <a:custGeom>
              <a:avLst/>
              <a:gdLst/>
              <a:ahLst/>
              <a:cxnLst>
                <a:cxn ang="0">
                  <a:pos x="15" y="34"/>
                </a:cxn>
                <a:cxn ang="0">
                  <a:pos x="0" y="34"/>
                </a:cxn>
                <a:cxn ang="0">
                  <a:pos x="0" y="26"/>
                </a:cxn>
                <a:cxn ang="0">
                  <a:pos x="15" y="26"/>
                </a:cxn>
                <a:cxn ang="0">
                  <a:pos x="15" y="0"/>
                </a:cxn>
                <a:cxn ang="0">
                  <a:pos x="25" y="0"/>
                </a:cxn>
                <a:cxn ang="0">
                  <a:pos x="25" y="26"/>
                </a:cxn>
                <a:cxn ang="0">
                  <a:pos x="42" y="26"/>
                </a:cxn>
                <a:cxn ang="0">
                  <a:pos x="42" y="34"/>
                </a:cxn>
                <a:cxn ang="0">
                  <a:pos x="25" y="34"/>
                </a:cxn>
                <a:cxn ang="0">
                  <a:pos x="25" y="96"/>
                </a:cxn>
                <a:cxn ang="0">
                  <a:pos x="15" y="96"/>
                </a:cxn>
                <a:cxn ang="0">
                  <a:pos x="15" y="34"/>
                </a:cxn>
              </a:cxnLst>
              <a:rect l="0" t="0" r="r" b="b"/>
              <a:pathLst>
                <a:path w="42" h="96">
                  <a:moveTo>
                    <a:pt x="15" y="34"/>
                  </a:moveTo>
                  <a:lnTo>
                    <a:pt x="0" y="34"/>
                  </a:lnTo>
                  <a:lnTo>
                    <a:pt x="0" y="26"/>
                  </a:lnTo>
                  <a:lnTo>
                    <a:pt x="15" y="26"/>
                  </a:lnTo>
                  <a:lnTo>
                    <a:pt x="15" y="0"/>
                  </a:lnTo>
                  <a:lnTo>
                    <a:pt x="25" y="0"/>
                  </a:lnTo>
                  <a:lnTo>
                    <a:pt x="25" y="26"/>
                  </a:lnTo>
                  <a:lnTo>
                    <a:pt x="42" y="26"/>
                  </a:lnTo>
                  <a:lnTo>
                    <a:pt x="42" y="34"/>
                  </a:lnTo>
                  <a:lnTo>
                    <a:pt x="25" y="34"/>
                  </a:lnTo>
                  <a:lnTo>
                    <a:pt x="25" y="96"/>
                  </a:lnTo>
                  <a:lnTo>
                    <a:pt x="15" y="96"/>
                  </a:lnTo>
                  <a:lnTo>
                    <a:pt x="15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4" name="Freeform 20"/>
            <p:cNvSpPr>
              <a:spLocks noEditPoints="1"/>
            </p:cNvSpPr>
            <p:nvPr userDrawn="1"/>
          </p:nvSpPr>
          <p:spPr bwMode="auto">
            <a:xfrm>
              <a:off x="5051425" y="4308475"/>
              <a:ext cx="119063" cy="117475"/>
            </a:xfrm>
            <a:custGeom>
              <a:avLst/>
              <a:gdLst/>
              <a:ahLst/>
              <a:cxnLst>
                <a:cxn ang="0">
                  <a:pos x="45" y="43"/>
                </a:cxn>
                <a:cxn ang="0">
                  <a:pos x="40" y="43"/>
                </a:cxn>
                <a:cxn ang="0">
                  <a:pos x="40" y="36"/>
                </a:cxn>
                <a:cxn ang="0">
                  <a:pos x="23" y="44"/>
                </a:cxn>
                <a:cxn ang="0">
                  <a:pos x="0" y="22"/>
                </a:cxn>
                <a:cxn ang="0">
                  <a:pos x="23" y="0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5" y="1"/>
                </a:cxn>
                <a:cxn ang="0">
                  <a:pos x="45" y="43"/>
                </a:cxn>
                <a:cxn ang="0">
                  <a:pos x="6" y="22"/>
                </a:cxn>
                <a:cxn ang="0">
                  <a:pos x="23" y="39"/>
                </a:cxn>
                <a:cxn ang="0">
                  <a:pos x="40" y="22"/>
                </a:cxn>
                <a:cxn ang="0">
                  <a:pos x="23" y="5"/>
                </a:cxn>
                <a:cxn ang="0">
                  <a:pos x="6" y="22"/>
                </a:cxn>
              </a:cxnLst>
              <a:rect l="0" t="0" r="r" b="b"/>
              <a:pathLst>
                <a:path w="45" h="44">
                  <a:moveTo>
                    <a:pt x="45" y="43"/>
                  </a:moveTo>
                  <a:cubicBezTo>
                    <a:pt x="40" y="43"/>
                    <a:pt x="40" y="43"/>
                    <a:pt x="40" y="43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6" y="41"/>
                    <a:pt x="30" y="44"/>
                    <a:pt x="23" y="44"/>
                  </a:cubicBezTo>
                  <a:cubicBezTo>
                    <a:pt x="11" y="44"/>
                    <a:pt x="0" y="34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0" y="0"/>
                    <a:pt x="36" y="3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5" y="1"/>
                    <a:pt x="45" y="1"/>
                    <a:pt x="45" y="1"/>
                  </a:cubicBezTo>
                  <a:lnTo>
                    <a:pt x="45" y="43"/>
                  </a:lnTo>
                  <a:close/>
                  <a:moveTo>
                    <a:pt x="6" y="22"/>
                  </a:moveTo>
                  <a:cubicBezTo>
                    <a:pt x="6" y="32"/>
                    <a:pt x="14" y="39"/>
                    <a:pt x="23" y="39"/>
                  </a:cubicBezTo>
                  <a:cubicBezTo>
                    <a:pt x="32" y="39"/>
                    <a:pt x="40" y="32"/>
                    <a:pt x="40" y="22"/>
                  </a:cubicBezTo>
                  <a:cubicBezTo>
                    <a:pt x="40" y="13"/>
                    <a:pt x="32" y="5"/>
                    <a:pt x="23" y="5"/>
                  </a:cubicBezTo>
                  <a:cubicBezTo>
                    <a:pt x="13" y="5"/>
                    <a:pt x="6" y="13"/>
                    <a:pt x="6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5" name="Rectangle 21"/>
            <p:cNvSpPr>
              <a:spLocks noChangeArrowheads="1"/>
            </p:cNvSpPr>
            <p:nvPr userDrawn="1"/>
          </p:nvSpPr>
          <p:spPr bwMode="auto">
            <a:xfrm>
              <a:off x="5199063" y="4398963"/>
              <a:ext cx="158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6" name="Freeform 22"/>
            <p:cNvSpPr>
              <a:spLocks/>
            </p:cNvSpPr>
            <p:nvPr userDrawn="1"/>
          </p:nvSpPr>
          <p:spPr bwMode="auto">
            <a:xfrm>
              <a:off x="5289550" y="4270375"/>
              <a:ext cx="61913" cy="152400"/>
            </a:xfrm>
            <a:custGeom>
              <a:avLst/>
              <a:gdLst/>
              <a:ahLst/>
              <a:cxnLst>
                <a:cxn ang="0">
                  <a:pos x="7" y="20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7" y="15"/>
                </a:cxn>
                <a:cxn ang="0">
                  <a:pos x="10" y="5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3" y="5"/>
                </a:cxn>
                <a:cxn ang="0">
                  <a:pos x="22" y="5"/>
                </a:cxn>
                <a:cxn ang="0">
                  <a:pos x="12" y="14"/>
                </a:cxn>
                <a:cxn ang="0">
                  <a:pos x="12" y="15"/>
                </a:cxn>
                <a:cxn ang="0">
                  <a:pos x="23" y="15"/>
                </a:cxn>
                <a:cxn ang="0">
                  <a:pos x="23" y="20"/>
                </a:cxn>
                <a:cxn ang="0">
                  <a:pos x="12" y="20"/>
                </a:cxn>
                <a:cxn ang="0">
                  <a:pos x="12" y="57"/>
                </a:cxn>
                <a:cxn ang="0">
                  <a:pos x="7" y="57"/>
                </a:cxn>
                <a:cxn ang="0">
                  <a:pos x="7" y="20"/>
                </a:cxn>
              </a:cxnLst>
              <a:rect l="0" t="0" r="r" b="b"/>
              <a:pathLst>
                <a:path w="23" h="57">
                  <a:moveTo>
                    <a:pt x="7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9"/>
                    <a:pt x="8" y="7"/>
                    <a:pt x="10" y="5"/>
                  </a:cubicBezTo>
                  <a:cubicBezTo>
                    <a:pt x="12" y="2"/>
                    <a:pt x="17" y="0"/>
                    <a:pt x="2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15" y="5"/>
                    <a:pt x="12" y="8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7" y="57"/>
                    <a:pt x="7" y="57"/>
                    <a:pt x="7" y="57"/>
                  </a:cubicBezTo>
                  <a:lnTo>
                    <a:pt x="7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7" name="Freeform 23"/>
            <p:cNvSpPr>
              <a:spLocks noEditPoints="1"/>
            </p:cNvSpPr>
            <p:nvPr userDrawn="1"/>
          </p:nvSpPr>
          <p:spPr bwMode="auto">
            <a:xfrm>
              <a:off x="5356225" y="4308475"/>
              <a:ext cx="117475" cy="117475"/>
            </a:xfrm>
            <a:custGeom>
              <a:avLst/>
              <a:gdLst/>
              <a:ahLst/>
              <a:cxnLst>
                <a:cxn ang="0">
                  <a:pos x="44" y="43"/>
                </a:cxn>
                <a:cxn ang="0">
                  <a:pos x="39" y="43"/>
                </a:cxn>
                <a:cxn ang="0">
                  <a:pos x="39" y="36"/>
                </a:cxn>
                <a:cxn ang="0">
                  <a:pos x="23" y="44"/>
                </a:cxn>
                <a:cxn ang="0">
                  <a:pos x="0" y="22"/>
                </a:cxn>
                <a:cxn ang="0">
                  <a:pos x="22" y="0"/>
                </a:cxn>
                <a:cxn ang="0">
                  <a:pos x="39" y="8"/>
                </a:cxn>
                <a:cxn ang="0">
                  <a:pos x="39" y="1"/>
                </a:cxn>
                <a:cxn ang="0">
                  <a:pos x="44" y="1"/>
                </a:cxn>
                <a:cxn ang="0">
                  <a:pos x="44" y="43"/>
                </a:cxn>
                <a:cxn ang="0">
                  <a:pos x="5" y="22"/>
                </a:cxn>
                <a:cxn ang="0">
                  <a:pos x="22" y="39"/>
                </a:cxn>
                <a:cxn ang="0">
                  <a:pos x="39" y="22"/>
                </a:cxn>
                <a:cxn ang="0">
                  <a:pos x="22" y="5"/>
                </a:cxn>
                <a:cxn ang="0">
                  <a:pos x="5" y="22"/>
                </a:cxn>
              </a:cxnLst>
              <a:rect l="0" t="0" r="r" b="b"/>
              <a:pathLst>
                <a:path w="44" h="44">
                  <a:moveTo>
                    <a:pt x="44" y="43"/>
                  </a:moveTo>
                  <a:cubicBezTo>
                    <a:pt x="39" y="43"/>
                    <a:pt x="39" y="43"/>
                    <a:pt x="39" y="43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5" y="41"/>
                    <a:pt x="29" y="44"/>
                    <a:pt x="23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9" y="0"/>
                    <a:pt x="22" y="0"/>
                  </a:cubicBezTo>
                  <a:cubicBezTo>
                    <a:pt x="29" y="0"/>
                    <a:pt x="35" y="3"/>
                    <a:pt x="39" y="8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4" y="1"/>
                    <a:pt x="44" y="1"/>
                    <a:pt x="44" y="1"/>
                  </a:cubicBezTo>
                  <a:lnTo>
                    <a:pt x="44" y="43"/>
                  </a:lnTo>
                  <a:close/>
                  <a:moveTo>
                    <a:pt x="5" y="22"/>
                  </a:moveTo>
                  <a:cubicBezTo>
                    <a:pt x="5" y="32"/>
                    <a:pt x="13" y="39"/>
                    <a:pt x="22" y="39"/>
                  </a:cubicBezTo>
                  <a:cubicBezTo>
                    <a:pt x="31" y="39"/>
                    <a:pt x="39" y="32"/>
                    <a:pt x="39" y="22"/>
                  </a:cubicBezTo>
                  <a:cubicBezTo>
                    <a:pt x="39" y="13"/>
                    <a:pt x="32" y="5"/>
                    <a:pt x="22" y="5"/>
                  </a:cubicBezTo>
                  <a:cubicBezTo>
                    <a:pt x="13" y="5"/>
                    <a:pt x="5" y="13"/>
                    <a:pt x="5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8" name="Freeform 24"/>
            <p:cNvSpPr>
              <a:spLocks/>
            </p:cNvSpPr>
            <p:nvPr userDrawn="1"/>
          </p:nvSpPr>
          <p:spPr bwMode="auto">
            <a:xfrm>
              <a:off x="5494338" y="4308475"/>
              <a:ext cx="73025" cy="117475"/>
            </a:xfrm>
            <a:custGeom>
              <a:avLst/>
              <a:gdLst/>
              <a:ahLst/>
              <a:cxnLst>
                <a:cxn ang="0">
                  <a:pos x="6" y="31"/>
                </a:cxn>
                <a:cxn ang="0">
                  <a:pos x="14" y="39"/>
                </a:cxn>
                <a:cxn ang="0">
                  <a:pos x="21" y="32"/>
                </a:cxn>
                <a:cxn ang="0">
                  <a:pos x="13" y="24"/>
                </a:cxn>
                <a:cxn ang="0">
                  <a:pos x="2" y="12"/>
                </a:cxn>
                <a:cxn ang="0">
                  <a:pos x="14" y="0"/>
                </a:cxn>
                <a:cxn ang="0">
                  <a:pos x="26" y="11"/>
                </a:cxn>
                <a:cxn ang="0">
                  <a:pos x="20" y="11"/>
                </a:cxn>
                <a:cxn ang="0">
                  <a:pos x="13" y="5"/>
                </a:cxn>
                <a:cxn ang="0">
                  <a:pos x="7" y="11"/>
                </a:cxn>
                <a:cxn ang="0">
                  <a:pos x="15" y="18"/>
                </a:cxn>
                <a:cxn ang="0">
                  <a:pos x="27" y="31"/>
                </a:cxn>
                <a:cxn ang="0">
                  <a:pos x="14" y="44"/>
                </a:cxn>
                <a:cxn ang="0">
                  <a:pos x="0" y="31"/>
                </a:cxn>
                <a:cxn ang="0">
                  <a:pos x="6" y="31"/>
                </a:cxn>
              </a:cxnLst>
              <a:rect l="0" t="0" r="r" b="b"/>
              <a:pathLst>
                <a:path w="27" h="44">
                  <a:moveTo>
                    <a:pt x="6" y="31"/>
                  </a:moveTo>
                  <a:cubicBezTo>
                    <a:pt x="6" y="36"/>
                    <a:pt x="9" y="39"/>
                    <a:pt x="14" y="39"/>
                  </a:cubicBezTo>
                  <a:cubicBezTo>
                    <a:pt x="18" y="39"/>
                    <a:pt x="21" y="36"/>
                    <a:pt x="21" y="32"/>
                  </a:cubicBezTo>
                  <a:cubicBezTo>
                    <a:pt x="21" y="28"/>
                    <a:pt x="19" y="26"/>
                    <a:pt x="13" y="24"/>
                  </a:cubicBezTo>
                  <a:cubicBezTo>
                    <a:pt x="5" y="21"/>
                    <a:pt x="2" y="18"/>
                    <a:pt x="2" y="12"/>
                  </a:cubicBezTo>
                  <a:cubicBezTo>
                    <a:pt x="2" y="5"/>
                    <a:pt x="7" y="0"/>
                    <a:pt x="14" y="0"/>
                  </a:cubicBezTo>
                  <a:cubicBezTo>
                    <a:pt x="20" y="0"/>
                    <a:pt x="25" y="5"/>
                    <a:pt x="26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7"/>
                    <a:pt x="17" y="5"/>
                    <a:pt x="13" y="5"/>
                  </a:cubicBezTo>
                  <a:cubicBezTo>
                    <a:pt x="10" y="5"/>
                    <a:pt x="7" y="8"/>
                    <a:pt x="7" y="11"/>
                  </a:cubicBezTo>
                  <a:cubicBezTo>
                    <a:pt x="7" y="14"/>
                    <a:pt x="9" y="16"/>
                    <a:pt x="15" y="18"/>
                  </a:cubicBezTo>
                  <a:cubicBezTo>
                    <a:pt x="23" y="21"/>
                    <a:pt x="27" y="25"/>
                    <a:pt x="27" y="31"/>
                  </a:cubicBezTo>
                  <a:cubicBezTo>
                    <a:pt x="27" y="39"/>
                    <a:pt x="21" y="44"/>
                    <a:pt x="14" y="44"/>
                  </a:cubicBezTo>
                  <a:cubicBezTo>
                    <a:pt x="6" y="44"/>
                    <a:pt x="0" y="39"/>
                    <a:pt x="0" y="31"/>
                  </a:cubicBezTo>
                  <a:lnTo>
                    <a:pt x="6" y="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9" name="Freeform 25"/>
            <p:cNvSpPr>
              <a:spLocks/>
            </p:cNvSpPr>
            <p:nvPr userDrawn="1"/>
          </p:nvSpPr>
          <p:spPr bwMode="auto">
            <a:xfrm>
              <a:off x="5575300" y="4270375"/>
              <a:ext cx="63500" cy="152400"/>
            </a:xfrm>
            <a:custGeom>
              <a:avLst/>
              <a:gdLst/>
              <a:ahLst/>
              <a:cxnLst>
                <a:cxn ang="0">
                  <a:pos x="15" y="34"/>
                </a:cxn>
                <a:cxn ang="0">
                  <a:pos x="0" y="34"/>
                </a:cxn>
                <a:cxn ang="0">
                  <a:pos x="0" y="26"/>
                </a:cxn>
                <a:cxn ang="0">
                  <a:pos x="15" y="26"/>
                </a:cxn>
                <a:cxn ang="0">
                  <a:pos x="15" y="0"/>
                </a:cxn>
                <a:cxn ang="0">
                  <a:pos x="23" y="0"/>
                </a:cxn>
                <a:cxn ang="0">
                  <a:pos x="23" y="26"/>
                </a:cxn>
                <a:cxn ang="0">
                  <a:pos x="40" y="26"/>
                </a:cxn>
                <a:cxn ang="0">
                  <a:pos x="40" y="34"/>
                </a:cxn>
                <a:cxn ang="0">
                  <a:pos x="23" y="34"/>
                </a:cxn>
                <a:cxn ang="0">
                  <a:pos x="23" y="96"/>
                </a:cxn>
                <a:cxn ang="0">
                  <a:pos x="15" y="96"/>
                </a:cxn>
                <a:cxn ang="0">
                  <a:pos x="15" y="34"/>
                </a:cxn>
              </a:cxnLst>
              <a:rect l="0" t="0" r="r" b="b"/>
              <a:pathLst>
                <a:path w="40" h="96">
                  <a:moveTo>
                    <a:pt x="15" y="34"/>
                  </a:moveTo>
                  <a:lnTo>
                    <a:pt x="0" y="34"/>
                  </a:lnTo>
                  <a:lnTo>
                    <a:pt x="0" y="26"/>
                  </a:lnTo>
                  <a:lnTo>
                    <a:pt x="15" y="26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3" y="26"/>
                  </a:lnTo>
                  <a:lnTo>
                    <a:pt x="40" y="26"/>
                  </a:lnTo>
                  <a:lnTo>
                    <a:pt x="40" y="34"/>
                  </a:lnTo>
                  <a:lnTo>
                    <a:pt x="23" y="34"/>
                  </a:lnTo>
                  <a:lnTo>
                    <a:pt x="23" y="96"/>
                  </a:lnTo>
                  <a:lnTo>
                    <a:pt x="15" y="96"/>
                  </a:lnTo>
                  <a:lnTo>
                    <a:pt x="15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0" name="Freeform 26"/>
            <p:cNvSpPr>
              <a:spLocks noEditPoints="1"/>
            </p:cNvSpPr>
            <p:nvPr userDrawn="1"/>
          </p:nvSpPr>
          <p:spPr bwMode="auto">
            <a:xfrm>
              <a:off x="5710238" y="4270375"/>
              <a:ext cx="12700" cy="152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17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0" y="26"/>
                </a:cxn>
                <a:cxn ang="0">
                  <a:pos x="8" y="26"/>
                </a:cxn>
                <a:cxn ang="0">
                  <a:pos x="8" y="96"/>
                </a:cxn>
                <a:cxn ang="0">
                  <a:pos x="0" y="96"/>
                </a:cxn>
                <a:cxn ang="0">
                  <a:pos x="0" y="26"/>
                </a:cxn>
              </a:cxnLst>
              <a:rect l="0" t="0" r="r" b="b"/>
              <a:pathLst>
                <a:path w="8" h="96">
                  <a:moveTo>
                    <a:pt x="0" y="0"/>
                  </a:moveTo>
                  <a:lnTo>
                    <a:pt x="8" y="0"/>
                  </a:lnTo>
                  <a:lnTo>
                    <a:pt x="8" y="17"/>
                  </a:lnTo>
                  <a:lnTo>
                    <a:pt x="0" y="17"/>
                  </a:lnTo>
                  <a:lnTo>
                    <a:pt x="0" y="0"/>
                  </a:lnTo>
                  <a:close/>
                  <a:moveTo>
                    <a:pt x="0" y="26"/>
                  </a:moveTo>
                  <a:lnTo>
                    <a:pt x="8" y="26"/>
                  </a:lnTo>
                  <a:lnTo>
                    <a:pt x="8" y="96"/>
                  </a:lnTo>
                  <a:lnTo>
                    <a:pt x="0" y="9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1" name="Freeform 27"/>
            <p:cNvSpPr>
              <a:spLocks/>
            </p:cNvSpPr>
            <p:nvPr userDrawn="1"/>
          </p:nvSpPr>
          <p:spPr bwMode="auto">
            <a:xfrm>
              <a:off x="5754688" y="4308475"/>
              <a:ext cx="98425" cy="11430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" y="1"/>
                </a:cxn>
                <a:cxn ang="0">
                  <a:pos x="5" y="6"/>
                </a:cxn>
                <a:cxn ang="0">
                  <a:pos x="18" y="0"/>
                </a:cxn>
                <a:cxn ang="0">
                  <a:pos x="37" y="20"/>
                </a:cxn>
                <a:cxn ang="0">
                  <a:pos x="37" y="43"/>
                </a:cxn>
                <a:cxn ang="0">
                  <a:pos x="31" y="43"/>
                </a:cxn>
                <a:cxn ang="0">
                  <a:pos x="31" y="20"/>
                </a:cxn>
                <a:cxn ang="0">
                  <a:pos x="18" y="5"/>
                </a:cxn>
                <a:cxn ang="0">
                  <a:pos x="7" y="10"/>
                </a:cxn>
                <a:cxn ang="0">
                  <a:pos x="5" y="20"/>
                </a:cxn>
                <a:cxn ang="0">
                  <a:pos x="5" y="43"/>
                </a:cxn>
                <a:cxn ang="0">
                  <a:pos x="0" y="43"/>
                </a:cxn>
                <a:cxn ang="0">
                  <a:pos x="0" y="1"/>
                </a:cxn>
              </a:cxnLst>
              <a:rect l="0" t="0" r="r" b="b"/>
              <a:pathLst>
                <a:path w="37" h="43">
                  <a:moveTo>
                    <a:pt x="0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9" y="2"/>
                    <a:pt x="13" y="0"/>
                    <a:pt x="18" y="0"/>
                  </a:cubicBezTo>
                  <a:cubicBezTo>
                    <a:pt x="29" y="0"/>
                    <a:pt x="37" y="8"/>
                    <a:pt x="37" y="20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1"/>
                    <a:pt x="26" y="5"/>
                    <a:pt x="18" y="5"/>
                  </a:cubicBezTo>
                  <a:cubicBezTo>
                    <a:pt x="14" y="5"/>
                    <a:pt x="10" y="7"/>
                    <a:pt x="7" y="10"/>
                  </a:cubicBezTo>
                  <a:cubicBezTo>
                    <a:pt x="6" y="13"/>
                    <a:pt x="5" y="15"/>
                    <a:pt x="5" y="20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2" name="Freeform 28"/>
            <p:cNvSpPr>
              <a:spLocks/>
            </p:cNvSpPr>
            <p:nvPr userDrawn="1"/>
          </p:nvSpPr>
          <p:spPr bwMode="auto">
            <a:xfrm>
              <a:off x="5872163" y="4308475"/>
              <a:ext cx="71438" cy="117475"/>
            </a:xfrm>
            <a:custGeom>
              <a:avLst/>
              <a:gdLst/>
              <a:ahLst/>
              <a:cxnLst>
                <a:cxn ang="0">
                  <a:pos x="6" y="31"/>
                </a:cxn>
                <a:cxn ang="0">
                  <a:pos x="14" y="39"/>
                </a:cxn>
                <a:cxn ang="0">
                  <a:pos x="21" y="32"/>
                </a:cxn>
                <a:cxn ang="0">
                  <a:pos x="13" y="24"/>
                </a:cxn>
                <a:cxn ang="0">
                  <a:pos x="2" y="12"/>
                </a:cxn>
                <a:cxn ang="0">
                  <a:pos x="14" y="0"/>
                </a:cxn>
                <a:cxn ang="0">
                  <a:pos x="26" y="11"/>
                </a:cxn>
                <a:cxn ang="0">
                  <a:pos x="20" y="11"/>
                </a:cxn>
                <a:cxn ang="0">
                  <a:pos x="14" y="5"/>
                </a:cxn>
                <a:cxn ang="0">
                  <a:pos x="7" y="11"/>
                </a:cxn>
                <a:cxn ang="0">
                  <a:pos x="15" y="18"/>
                </a:cxn>
                <a:cxn ang="0">
                  <a:pos x="27" y="31"/>
                </a:cxn>
                <a:cxn ang="0">
                  <a:pos x="14" y="44"/>
                </a:cxn>
                <a:cxn ang="0">
                  <a:pos x="0" y="31"/>
                </a:cxn>
                <a:cxn ang="0">
                  <a:pos x="6" y="31"/>
                </a:cxn>
              </a:cxnLst>
              <a:rect l="0" t="0" r="r" b="b"/>
              <a:pathLst>
                <a:path w="27" h="44">
                  <a:moveTo>
                    <a:pt x="6" y="31"/>
                  </a:moveTo>
                  <a:cubicBezTo>
                    <a:pt x="6" y="36"/>
                    <a:pt x="9" y="39"/>
                    <a:pt x="14" y="39"/>
                  </a:cubicBezTo>
                  <a:cubicBezTo>
                    <a:pt x="18" y="39"/>
                    <a:pt x="21" y="36"/>
                    <a:pt x="21" y="32"/>
                  </a:cubicBezTo>
                  <a:cubicBezTo>
                    <a:pt x="21" y="28"/>
                    <a:pt x="19" y="26"/>
                    <a:pt x="13" y="24"/>
                  </a:cubicBezTo>
                  <a:cubicBezTo>
                    <a:pt x="5" y="21"/>
                    <a:pt x="2" y="18"/>
                    <a:pt x="2" y="12"/>
                  </a:cubicBezTo>
                  <a:cubicBezTo>
                    <a:pt x="2" y="5"/>
                    <a:pt x="7" y="0"/>
                    <a:pt x="14" y="0"/>
                  </a:cubicBezTo>
                  <a:cubicBezTo>
                    <a:pt x="20" y="0"/>
                    <a:pt x="26" y="5"/>
                    <a:pt x="26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7"/>
                    <a:pt x="17" y="5"/>
                    <a:pt x="14" y="5"/>
                  </a:cubicBezTo>
                  <a:cubicBezTo>
                    <a:pt x="10" y="5"/>
                    <a:pt x="7" y="8"/>
                    <a:pt x="7" y="11"/>
                  </a:cubicBezTo>
                  <a:cubicBezTo>
                    <a:pt x="7" y="14"/>
                    <a:pt x="9" y="16"/>
                    <a:pt x="15" y="18"/>
                  </a:cubicBezTo>
                  <a:cubicBezTo>
                    <a:pt x="24" y="21"/>
                    <a:pt x="27" y="25"/>
                    <a:pt x="27" y="31"/>
                  </a:cubicBezTo>
                  <a:cubicBezTo>
                    <a:pt x="27" y="39"/>
                    <a:pt x="21" y="44"/>
                    <a:pt x="14" y="44"/>
                  </a:cubicBezTo>
                  <a:cubicBezTo>
                    <a:pt x="6" y="44"/>
                    <a:pt x="0" y="39"/>
                    <a:pt x="0" y="31"/>
                  </a:cubicBezTo>
                  <a:lnTo>
                    <a:pt x="6" y="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3" name="Freeform 29"/>
            <p:cNvSpPr>
              <a:spLocks noEditPoints="1"/>
            </p:cNvSpPr>
            <p:nvPr userDrawn="1"/>
          </p:nvSpPr>
          <p:spPr bwMode="auto">
            <a:xfrm>
              <a:off x="5967413" y="4270375"/>
              <a:ext cx="14288" cy="152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17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0" y="26"/>
                </a:cxn>
                <a:cxn ang="0">
                  <a:pos x="9" y="26"/>
                </a:cxn>
                <a:cxn ang="0">
                  <a:pos x="9" y="96"/>
                </a:cxn>
                <a:cxn ang="0">
                  <a:pos x="0" y="96"/>
                </a:cxn>
                <a:cxn ang="0">
                  <a:pos x="0" y="26"/>
                </a:cxn>
              </a:cxnLst>
              <a:rect l="0" t="0" r="r" b="b"/>
              <a:pathLst>
                <a:path w="9" h="96">
                  <a:moveTo>
                    <a:pt x="0" y="0"/>
                  </a:moveTo>
                  <a:lnTo>
                    <a:pt x="9" y="0"/>
                  </a:lnTo>
                  <a:lnTo>
                    <a:pt x="9" y="17"/>
                  </a:lnTo>
                  <a:lnTo>
                    <a:pt x="0" y="17"/>
                  </a:lnTo>
                  <a:lnTo>
                    <a:pt x="0" y="0"/>
                  </a:lnTo>
                  <a:close/>
                  <a:moveTo>
                    <a:pt x="0" y="26"/>
                  </a:moveTo>
                  <a:lnTo>
                    <a:pt x="9" y="26"/>
                  </a:lnTo>
                  <a:lnTo>
                    <a:pt x="9" y="96"/>
                  </a:lnTo>
                  <a:lnTo>
                    <a:pt x="0" y="9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4" name="Freeform 30"/>
            <p:cNvSpPr>
              <a:spLocks noEditPoints="1"/>
            </p:cNvSpPr>
            <p:nvPr userDrawn="1"/>
          </p:nvSpPr>
          <p:spPr bwMode="auto">
            <a:xfrm>
              <a:off x="6005513" y="4308475"/>
              <a:ext cx="117475" cy="158750"/>
            </a:xfrm>
            <a:custGeom>
              <a:avLst/>
              <a:gdLst/>
              <a:ahLst/>
              <a:cxnLst>
                <a:cxn ang="0">
                  <a:pos x="44" y="38"/>
                </a:cxn>
                <a:cxn ang="0">
                  <a:pos x="40" y="52"/>
                </a:cxn>
                <a:cxn ang="0">
                  <a:pos x="22" y="60"/>
                </a:cxn>
                <a:cxn ang="0">
                  <a:pos x="2" y="44"/>
                </a:cxn>
                <a:cxn ang="0">
                  <a:pos x="7" y="44"/>
                </a:cxn>
                <a:cxn ang="0">
                  <a:pos x="23" y="55"/>
                </a:cxn>
                <a:cxn ang="0">
                  <a:pos x="39" y="40"/>
                </a:cxn>
                <a:cxn ang="0">
                  <a:pos x="39" y="35"/>
                </a:cxn>
                <a:cxn ang="0">
                  <a:pos x="22" y="44"/>
                </a:cxn>
                <a:cxn ang="0">
                  <a:pos x="0" y="22"/>
                </a:cxn>
                <a:cxn ang="0">
                  <a:pos x="22" y="0"/>
                </a:cxn>
                <a:cxn ang="0">
                  <a:pos x="39" y="9"/>
                </a:cxn>
                <a:cxn ang="0">
                  <a:pos x="39" y="1"/>
                </a:cxn>
                <a:cxn ang="0">
                  <a:pos x="44" y="1"/>
                </a:cxn>
                <a:cxn ang="0">
                  <a:pos x="44" y="38"/>
                </a:cxn>
                <a:cxn ang="0">
                  <a:pos x="6" y="22"/>
                </a:cxn>
                <a:cxn ang="0">
                  <a:pos x="22" y="39"/>
                </a:cxn>
                <a:cxn ang="0">
                  <a:pos x="39" y="22"/>
                </a:cxn>
                <a:cxn ang="0">
                  <a:pos x="22" y="5"/>
                </a:cxn>
                <a:cxn ang="0">
                  <a:pos x="6" y="22"/>
                </a:cxn>
              </a:cxnLst>
              <a:rect l="0" t="0" r="r" b="b"/>
              <a:pathLst>
                <a:path w="44" h="60">
                  <a:moveTo>
                    <a:pt x="44" y="38"/>
                  </a:moveTo>
                  <a:cubicBezTo>
                    <a:pt x="44" y="45"/>
                    <a:pt x="43" y="48"/>
                    <a:pt x="40" y="52"/>
                  </a:cubicBezTo>
                  <a:cubicBezTo>
                    <a:pt x="36" y="57"/>
                    <a:pt x="30" y="60"/>
                    <a:pt x="22" y="60"/>
                  </a:cubicBezTo>
                  <a:cubicBezTo>
                    <a:pt x="13" y="60"/>
                    <a:pt x="5" y="54"/>
                    <a:pt x="2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11" y="52"/>
                    <a:pt x="16" y="55"/>
                    <a:pt x="23" y="55"/>
                  </a:cubicBezTo>
                  <a:cubicBezTo>
                    <a:pt x="32" y="55"/>
                    <a:pt x="39" y="49"/>
                    <a:pt x="39" y="40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6" y="41"/>
                    <a:pt x="30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9" y="0"/>
                    <a:pt x="35" y="3"/>
                    <a:pt x="39" y="9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4" y="1"/>
                    <a:pt x="44" y="1"/>
                    <a:pt x="44" y="1"/>
                  </a:cubicBezTo>
                  <a:lnTo>
                    <a:pt x="44" y="38"/>
                  </a:lnTo>
                  <a:close/>
                  <a:moveTo>
                    <a:pt x="6" y="22"/>
                  </a:moveTo>
                  <a:cubicBezTo>
                    <a:pt x="6" y="32"/>
                    <a:pt x="13" y="39"/>
                    <a:pt x="22" y="39"/>
                  </a:cubicBezTo>
                  <a:cubicBezTo>
                    <a:pt x="31" y="39"/>
                    <a:pt x="39" y="32"/>
                    <a:pt x="39" y="22"/>
                  </a:cubicBezTo>
                  <a:cubicBezTo>
                    <a:pt x="39" y="13"/>
                    <a:pt x="31" y="5"/>
                    <a:pt x="22" y="5"/>
                  </a:cubicBezTo>
                  <a:cubicBezTo>
                    <a:pt x="13" y="5"/>
                    <a:pt x="6" y="12"/>
                    <a:pt x="6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5" name="Freeform 31"/>
            <p:cNvSpPr>
              <a:spLocks/>
            </p:cNvSpPr>
            <p:nvPr userDrawn="1"/>
          </p:nvSpPr>
          <p:spPr bwMode="auto">
            <a:xfrm>
              <a:off x="6151563" y="4270375"/>
              <a:ext cx="101600" cy="152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20"/>
                </a:cxn>
                <a:cxn ang="0">
                  <a:pos x="19" y="14"/>
                </a:cxn>
                <a:cxn ang="0">
                  <a:pos x="38" y="34"/>
                </a:cxn>
                <a:cxn ang="0">
                  <a:pos x="38" y="57"/>
                </a:cxn>
                <a:cxn ang="0">
                  <a:pos x="32" y="57"/>
                </a:cxn>
                <a:cxn ang="0">
                  <a:pos x="32" y="34"/>
                </a:cxn>
                <a:cxn ang="0">
                  <a:pos x="19" y="19"/>
                </a:cxn>
                <a:cxn ang="0">
                  <a:pos x="8" y="24"/>
                </a:cxn>
                <a:cxn ang="0">
                  <a:pos x="6" y="34"/>
                </a:cxn>
                <a:cxn ang="0">
                  <a:pos x="6" y="57"/>
                </a:cxn>
                <a:cxn ang="0">
                  <a:pos x="0" y="57"/>
                </a:cxn>
                <a:cxn ang="0">
                  <a:pos x="0" y="0"/>
                </a:cxn>
              </a:cxnLst>
              <a:rect l="0" t="0" r="r" b="b"/>
              <a:pathLst>
                <a:path w="38" h="57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8" y="16"/>
                    <a:pt x="13" y="14"/>
                    <a:pt x="19" y="14"/>
                  </a:cubicBezTo>
                  <a:cubicBezTo>
                    <a:pt x="30" y="14"/>
                    <a:pt x="38" y="22"/>
                    <a:pt x="38" y="34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25"/>
                    <a:pt x="27" y="19"/>
                    <a:pt x="19" y="19"/>
                  </a:cubicBezTo>
                  <a:cubicBezTo>
                    <a:pt x="14" y="19"/>
                    <a:pt x="10" y="21"/>
                    <a:pt x="8" y="24"/>
                  </a:cubicBezTo>
                  <a:cubicBezTo>
                    <a:pt x="6" y="27"/>
                    <a:pt x="6" y="29"/>
                    <a:pt x="6" y="34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6" name="Freeform 32"/>
            <p:cNvSpPr>
              <a:spLocks/>
            </p:cNvSpPr>
            <p:nvPr userDrawn="1"/>
          </p:nvSpPr>
          <p:spPr bwMode="auto">
            <a:xfrm>
              <a:off x="6261100" y="4270375"/>
              <a:ext cx="66675" cy="152400"/>
            </a:xfrm>
            <a:custGeom>
              <a:avLst/>
              <a:gdLst/>
              <a:ahLst/>
              <a:cxnLst>
                <a:cxn ang="0">
                  <a:pos x="15" y="34"/>
                </a:cxn>
                <a:cxn ang="0">
                  <a:pos x="0" y="34"/>
                </a:cxn>
                <a:cxn ang="0">
                  <a:pos x="0" y="26"/>
                </a:cxn>
                <a:cxn ang="0">
                  <a:pos x="15" y="26"/>
                </a:cxn>
                <a:cxn ang="0">
                  <a:pos x="15" y="0"/>
                </a:cxn>
                <a:cxn ang="0">
                  <a:pos x="25" y="0"/>
                </a:cxn>
                <a:cxn ang="0">
                  <a:pos x="25" y="26"/>
                </a:cxn>
                <a:cxn ang="0">
                  <a:pos x="42" y="26"/>
                </a:cxn>
                <a:cxn ang="0">
                  <a:pos x="42" y="34"/>
                </a:cxn>
                <a:cxn ang="0">
                  <a:pos x="25" y="34"/>
                </a:cxn>
                <a:cxn ang="0">
                  <a:pos x="25" y="96"/>
                </a:cxn>
                <a:cxn ang="0">
                  <a:pos x="15" y="96"/>
                </a:cxn>
                <a:cxn ang="0">
                  <a:pos x="15" y="34"/>
                </a:cxn>
              </a:cxnLst>
              <a:rect l="0" t="0" r="r" b="b"/>
              <a:pathLst>
                <a:path w="42" h="96">
                  <a:moveTo>
                    <a:pt x="15" y="34"/>
                  </a:moveTo>
                  <a:lnTo>
                    <a:pt x="0" y="34"/>
                  </a:lnTo>
                  <a:lnTo>
                    <a:pt x="0" y="26"/>
                  </a:lnTo>
                  <a:lnTo>
                    <a:pt x="15" y="26"/>
                  </a:lnTo>
                  <a:lnTo>
                    <a:pt x="15" y="0"/>
                  </a:lnTo>
                  <a:lnTo>
                    <a:pt x="25" y="0"/>
                  </a:lnTo>
                  <a:lnTo>
                    <a:pt x="25" y="26"/>
                  </a:lnTo>
                  <a:lnTo>
                    <a:pt x="42" y="26"/>
                  </a:lnTo>
                  <a:lnTo>
                    <a:pt x="42" y="34"/>
                  </a:lnTo>
                  <a:lnTo>
                    <a:pt x="25" y="34"/>
                  </a:lnTo>
                  <a:lnTo>
                    <a:pt x="25" y="96"/>
                  </a:lnTo>
                  <a:lnTo>
                    <a:pt x="15" y="96"/>
                  </a:lnTo>
                  <a:lnTo>
                    <a:pt x="15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7" name="Freeform 33"/>
            <p:cNvSpPr>
              <a:spLocks/>
            </p:cNvSpPr>
            <p:nvPr userDrawn="1"/>
          </p:nvSpPr>
          <p:spPr bwMode="auto">
            <a:xfrm>
              <a:off x="6332538" y="4308475"/>
              <a:ext cx="69850" cy="117475"/>
            </a:xfrm>
            <a:custGeom>
              <a:avLst/>
              <a:gdLst/>
              <a:ahLst/>
              <a:cxnLst>
                <a:cxn ang="0">
                  <a:pos x="5" y="31"/>
                </a:cxn>
                <a:cxn ang="0">
                  <a:pos x="13" y="39"/>
                </a:cxn>
                <a:cxn ang="0">
                  <a:pos x="21" y="32"/>
                </a:cxn>
                <a:cxn ang="0">
                  <a:pos x="12" y="24"/>
                </a:cxn>
                <a:cxn ang="0">
                  <a:pos x="1" y="12"/>
                </a:cxn>
                <a:cxn ang="0">
                  <a:pos x="13" y="0"/>
                </a:cxn>
                <a:cxn ang="0">
                  <a:pos x="25" y="11"/>
                </a:cxn>
                <a:cxn ang="0">
                  <a:pos x="19" y="11"/>
                </a:cxn>
                <a:cxn ang="0">
                  <a:pos x="13" y="5"/>
                </a:cxn>
                <a:cxn ang="0">
                  <a:pos x="7" y="11"/>
                </a:cxn>
                <a:cxn ang="0">
                  <a:pos x="14" y="18"/>
                </a:cxn>
                <a:cxn ang="0">
                  <a:pos x="26" y="3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5" y="31"/>
                </a:cxn>
              </a:cxnLst>
              <a:rect l="0" t="0" r="r" b="b"/>
              <a:pathLst>
                <a:path w="26" h="44">
                  <a:moveTo>
                    <a:pt x="5" y="31"/>
                  </a:moveTo>
                  <a:cubicBezTo>
                    <a:pt x="6" y="36"/>
                    <a:pt x="9" y="39"/>
                    <a:pt x="13" y="39"/>
                  </a:cubicBezTo>
                  <a:cubicBezTo>
                    <a:pt x="17" y="39"/>
                    <a:pt x="21" y="36"/>
                    <a:pt x="21" y="32"/>
                  </a:cubicBezTo>
                  <a:cubicBezTo>
                    <a:pt x="21" y="28"/>
                    <a:pt x="19" y="26"/>
                    <a:pt x="12" y="24"/>
                  </a:cubicBezTo>
                  <a:cubicBezTo>
                    <a:pt x="4" y="21"/>
                    <a:pt x="1" y="18"/>
                    <a:pt x="1" y="12"/>
                  </a:cubicBezTo>
                  <a:cubicBezTo>
                    <a:pt x="1" y="5"/>
                    <a:pt x="6" y="0"/>
                    <a:pt x="13" y="0"/>
                  </a:cubicBezTo>
                  <a:cubicBezTo>
                    <a:pt x="20" y="0"/>
                    <a:pt x="25" y="5"/>
                    <a:pt x="25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7"/>
                    <a:pt x="17" y="5"/>
                    <a:pt x="13" y="5"/>
                  </a:cubicBezTo>
                  <a:cubicBezTo>
                    <a:pt x="10" y="5"/>
                    <a:pt x="7" y="8"/>
                    <a:pt x="7" y="11"/>
                  </a:cubicBezTo>
                  <a:cubicBezTo>
                    <a:pt x="7" y="14"/>
                    <a:pt x="8" y="16"/>
                    <a:pt x="14" y="18"/>
                  </a:cubicBezTo>
                  <a:cubicBezTo>
                    <a:pt x="23" y="21"/>
                    <a:pt x="26" y="25"/>
                    <a:pt x="26" y="31"/>
                  </a:cubicBezTo>
                  <a:cubicBezTo>
                    <a:pt x="26" y="39"/>
                    <a:pt x="21" y="44"/>
                    <a:pt x="13" y="44"/>
                  </a:cubicBezTo>
                  <a:cubicBezTo>
                    <a:pt x="5" y="44"/>
                    <a:pt x="0" y="39"/>
                    <a:pt x="0" y="31"/>
                  </a:cubicBezTo>
                  <a:lnTo>
                    <a:pt x="5" y="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8" name="Rectangle 34"/>
            <p:cNvSpPr>
              <a:spLocks noChangeArrowheads="1"/>
            </p:cNvSpPr>
            <p:nvPr userDrawn="1"/>
          </p:nvSpPr>
          <p:spPr bwMode="auto">
            <a:xfrm>
              <a:off x="6426200" y="4398963"/>
              <a:ext cx="158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9" name="Freeform 35"/>
            <p:cNvSpPr>
              <a:spLocks noEditPoints="1"/>
            </p:cNvSpPr>
            <p:nvPr userDrawn="1"/>
          </p:nvSpPr>
          <p:spPr bwMode="auto">
            <a:xfrm>
              <a:off x="6459538" y="4262438"/>
              <a:ext cx="101600" cy="57150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2" y="0"/>
                </a:cxn>
                <a:cxn ang="0">
                  <a:pos x="22" y="5"/>
                </a:cxn>
                <a:cxn ang="0">
                  <a:pos x="12" y="5"/>
                </a:cxn>
                <a:cxn ang="0">
                  <a:pos x="12" y="36"/>
                </a:cxn>
                <a:cxn ang="0">
                  <a:pos x="9" y="36"/>
                </a:cxn>
                <a:cxn ang="0">
                  <a:pos x="9" y="5"/>
                </a:cxn>
                <a:cxn ang="0">
                  <a:pos x="24" y="0"/>
                </a:cxn>
                <a:cxn ang="0">
                  <a:pos x="31" y="0"/>
                </a:cxn>
                <a:cxn ang="0">
                  <a:pos x="44" y="29"/>
                </a:cxn>
                <a:cxn ang="0">
                  <a:pos x="57" y="0"/>
                </a:cxn>
                <a:cxn ang="0">
                  <a:pos x="64" y="0"/>
                </a:cxn>
                <a:cxn ang="0">
                  <a:pos x="64" y="36"/>
                </a:cxn>
                <a:cxn ang="0">
                  <a:pos x="59" y="36"/>
                </a:cxn>
                <a:cxn ang="0">
                  <a:pos x="59" y="7"/>
                </a:cxn>
                <a:cxn ang="0">
                  <a:pos x="46" y="36"/>
                </a:cxn>
                <a:cxn ang="0">
                  <a:pos x="42" y="36"/>
                </a:cxn>
                <a:cxn ang="0">
                  <a:pos x="29" y="7"/>
                </a:cxn>
                <a:cxn ang="0">
                  <a:pos x="29" y="36"/>
                </a:cxn>
                <a:cxn ang="0">
                  <a:pos x="24" y="36"/>
                </a:cxn>
                <a:cxn ang="0">
                  <a:pos x="24" y="0"/>
                </a:cxn>
              </a:cxnLst>
              <a:rect l="0" t="0" r="r" b="b"/>
              <a:pathLst>
                <a:path w="64" h="36">
                  <a:moveTo>
                    <a:pt x="9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5"/>
                  </a:lnTo>
                  <a:lnTo>
                    <a:pt x="12" y="5"/>
                  </a:lnTo>
                  <a:lnTo>
                    <a:pt x="12" y="36"/>
                  </a:lnTo>
                  <a:lnTo>
                    <a:pt x="9" y="36"/>
                  </a:lnTo>
                  <a:lnTo>
                    <a:pt x="9" y="5"/>
                  </a:lnTo>
                  <a:close/>
                  <a:moveTo>
                    <a:pt x="24" y="0"/>
                  </a:moveTo>
                  <a:lnTo>
                    <a:pt x="31" y="0"/>
                  </a:lnTo>
                  <a:lnTo>
                    <a:pt x="44" y="29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64" y="36"/>
                  </a:lnTo>
                  <a:lnTo>
                    <a:pt x="59" y="36"/>
                  </a:lnTo>
                  <a:lnTo>
                    <a:pt x="59" y="7"/>
                  </a:lnTo>
                  <a:lnTo>
                    <a:pt x="46" y="36"/>
                  </a:lnTo>
                  <a:lnTo>
                    <a:pt x="42" y="36"/>
                  </a:lnTo>
                  <a:lnTo>
                    <a:pt x="29" y="7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0" name="Freeform 36"/>
            <p:cNvSpPr>
              <a:spLocks noEditPoints="1"/>
            </p:cNvSpPr>
            <p:nvPr userDrawn="1"/>
          </p:nvSpPr>
          <p:spPr bwMode="auto">
            <a:xfrm>
              <a:off x="6457950" y="4262438"/>
              <a:ext cx="103188" cy="57150"/>
            </a:xfrm>
            <a:custGeom>
              <a:avLst/>
              <a:gdLst/>
              <a:ahLst/>
              <a:cxnLst>
                <a:cxn ang="0">
                  <a:pos x="60" y="36"/>
                </a:cxn>
                <a:cxn ang="0">
                  <a:pos x="47" y="36"/>
                </a:cxn>
                <a:cxn ang="0">
                  <a:pos x="43" y="36"/>
                </a:cxn>
                <a:cxn ang="0">
                  <a:pos x="30" y="36"/>
                </a:cxn>
                <a:cxn ang="0">
                  <a:pos x="25" y="36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58" y="0"/>
                </a:cxn>
                <a:cxn ang="0">
                  <a:pos x="65" y="0"/>
                </a:cxn>
                <a:cxn ang="0">
                  <a:pos x="65" y="36"/>
                </a:cxn>
                <a:cxn ang="0">
                  <a:pos x="62" y="7"/>
                </a:cxn>
                <a:cxn ang="0">
                  <a:pos x="65" y="36"/>
                </a:cxn>
                <a:cxn ang="0">
                  <a:pos x="58" y="2"/>
                </a:cxn>
                <a:cxn ang="0">
                  <a:pos x="32" y="2"/>
                </a:cxn>
                <a:cxn ang="0">
                  <a:pos x="27" y="36"/>
                </a:cxn>
                <a:cxn ang="0">
                  <a:pos x="30" y="7"/>
                </a:cxn>
                <a:cxn ang="0">
                  <a:pos x="43" y="36"/>
                </a:cxn>
                <a:cxn ang="0">
                  <a:pos x="60" y="5"/>
                </a:cxn>
                <a:cxn ang="0">
                  <a:pos x="62" y="7"/>
                </a:cxn>
                <a:cxn ang="0">
                  <a:pos x="10" y="36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  <a:cxn ang="0">
                  <a:pos x="23" y="5"/>
                </a:cxn>
                <a:cxn ang="0">
                  <a:pos x="15" y="36"/>
                </a:cxn>
                <a:cxn ang="0">
                  <a:pos x="13" y="36"/>
                </a:cxn>
                <a:cxn ang="0">
                  <a:pos x="10" y="36"/>
                </a:cxn>
                <a:cxn ang="0">
                  <a:pos x="13" y="4"/>
                </a:cxn>
                <a:cxn ang="0">
                  <a:pos x="22" y="4"/>
                </a:cxn>
                <a:cxn ang="0">
                  <a:pos x="1" y="2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65" h="36">
                  <a:moveTo>
                    <a:pt x="65" y="36"/>
                  </a:moveTo>
                  <a:lnTo>
                    <a:pt x="60" y="36"/>
                  </a:lnTo>
                  <a:lnTo>
                    <a:pt x="60" y="9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3" y="36"/>
                  </a:lnTo>
                  <a:lnTo>
                    <a:pt x="30" y="9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25" y="36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5" y="29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65" y="36"/>
                  </a:lnTo>
                  <a:lnTo>
                    <a:pt x="65" y="36"/>
                  </a:lnTo>
                  <a:lnTo>
                    <a:pt x="65" y="36"/>
                  </a:lnTo>
                  <a:close/>
                  <a:moveTo>
                    <a:pt x="62" y="7"/>
                  </a:moveTo>
                  <a:lnTo>
                    <a:pt x="62" y="36"/>
                  </a:lnTo>
                  <a:lnTo>
                    <a:pt x="65" y="36"/>
                  </a:lnTo>
                  <a:lnTo>
                    <a:pt x="65" y="2"/>
                  </a:lnTo>
                  <a:lnTo>
                    <a:pt x="58" y="2"/>
                  </a:lnTo>
                  <a:lnTo>
                    <a:pt x="45" y="31"/>
                  </a:lnTo>
                  <a:lnTo>
                    <a:pt x="32" y="2"/>
                  </a:lnTo>
                  <a:lnTo>
                    <a:pt x="27" y="2"/>
                  </a:lnTo>
                  <a:lnTo>
                    <a:pt x="27" y="36"/>
                  </a:lnTo>
                  <a:lnTo>
                    <a:pt x="30" y="36"/>
                  </a:lnTo>
                  <a:lnTo>
                    <a:pt x="30" y="7"/>
                  </a:lnTo>
                  <a:lnTo>
                    <a:pt x="30" y="5"/>
                  </a:lnTo>
                  <a:lnTo>
                    <a:pt x="43" y="36"/>
                  </a:lnTo>
                  <a:lnTo>
                    <a:pt x="47" y="36"/>
                  </a:lnTo>
                  <a:lnTo>
                    <a:pt x="60" y="5"/>
                  </a:lnTo>
                  <a:lnTo>
                    <a:pt x="62" y="7"/>
                  </a:lnTo>
                  <a:lnTo>
                    <a:pt x="62" y="7"/>
                  </a:lnTo>
                  <a:close/>
                  <a:moveTo>
                    <a:pt x="13" y="36"/>
                  </a:moveTo>
                  <a:lnTo>
                    <a:pt x="10" y="36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15" y="5"/>
                  </a:lnTo>
                  <a:lnTo>
                    <a:pt x="15" y="36"/>
                  </a:lnTo>
                  <a:lnTo>
                    <a:pt x="13" y="36"/>
                  </a:lnTo>
                  <a:lnTo>
                    <a:pt x="13" y="36"/>
                  </a:lnTo>
                  <a:close/>
                  <a:moveTo>
                    <a:pt x="10" y="4"/>
                  </a:moveTo>
                  <a:lnTo>
                    <a:pt x="10" y="36"/>
                  </a:lnTo>
                  <a:lnTo>
                    <a:pt x="13" y="36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7" name="Rectangle 36"/>
          <p:cNvSpPr/>
          <p:nvPr userDrawn="1"/>
        </p:nvSpPr>
        <p:spPr bwMode="auto">
          <a:xfrm>
            <a:off x="0" y="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41230"/>
              </a:gs>
              <a:gs pos="100000">
                <a:schemeClr val="tx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ea typeface="ヒラギノ角ゴ Pro W3" pitchFamily="-32" charset="-128"/>
            </a:endParaRPr>
          </a:p>
        </p:txBody>
      </p:sp>
      <p:pic>
        <p:nvPicPr>
          <p:cNvPr id="38" name="Picture 37" descr="watermark.emf"/>
          <p:cNvPicPr>
            <a:picLocks noChangeAspect="1"/>
          </p:cNvPicPr>
          <p:nvPr userDrawn="1"/>
        </p:nvPicPr>
        <p:blipFill>
          <a:blip r:embed="rId2" cstate="print">
            <a:alphaModFix amt="8000"/>
            <a:duotone>
              <a:prstClr val="black"/>
              <a:schemeClr val="tx2">
                <a:tint val="45000"/>
                <a:satMod val="400000"/>
              </a:schemeClr>
            </a:duotone>
            <a:lum/>
          </a:blip>
          <a:srcRect t="26759" r="42543" b="11485"/>
          <a:stretch>
            <a:fillRect/>
          </a:stretch>
        </p:blipFill>
        <p:spPr>
          <a:xfrm>
            <a:off x="742953" y="0"/>
            <a:ext cx="8401047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/>
        </p:spPr>
      </p:pic>
      <p:grpSp>
        <p:nvGrpSpPr>
          <p:cNvPr id="39" name="Group 39"/>
          <p:cNvGrpSpPr/>
          <p:nvPr userDrawn="1"/>
        </p:nvGrpSpPr>
        <p:grpSpPr>
          <a:xfrm>
            <a:off x="3099435" y="3227070"/>
            <a:ext cx="3446463" cy="866775"/>
            <a:chOff x="3114675" y="3600450"/>
            <a:chExt cx="3446463" cy="866775"/>
          </a:xfrm>
          <a:solidFill>
            <a:schemeClr val="bg1"/>
          </a:solidFill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0" name="Freeform 5"/>
            <p:cNvSpPr>
              <a:spLocks noEditPoints="1"/>
            </p:cNvSpPr>
            <p:nvPr/>
          </p:nvSpPr>
          <p:spPr bwMode="auto">
            <a:xfrm>
              <a:off x="3114675" y="3725863"/>
              <a:ext cx="422275" cy="420688"/>
            </a:xfrm>
            <a:custGeom>
              <a:avLst/>
              <a:gdLst/>
              <a:ahLst/>
              <a:cxnLst>
                <a:cxn ang="0">
                  <a:pos x="133" y="154"/>
                </a:cxn>
                <a:cxn ang="0">
                  <a:pos x="133" y="130"/>
                </a:cxn>
                <a:cxn ang="0">
                  <a:pos x="77" y="158"/>
                </a:cxn>
                <a:cxn ang="0">
                  <a:pos x="0" y="79"/>
                </a:cxn>
                <a:cxn ang="0">
                  <a:pos x="78" y="0"/>
                </a:cxn>
                <a:cxn ang="0">
                  <a:pos x="133" y="25"/>
                </a:cxn>
                <a:cxn ang="0">
                  <a:pos x="133" y="3"/>
                </a:cxn>
                <a:cxn ang="0">
                  <a:pos x="159" y="3"/>
                </a:cxn>
                <a:cxn ang="0">
                  <a:pos x="159" y="154"/>
                </a:cxn>
                <a:cxn ang="0">
                  <a:pos x="133" y="154"/>
                </a:cxn>
                <a:cxn ang="0">
                  <a:pos x="28" y="80"/>
                </a:cxn>
                <a:cxn ang="0">
                  <a:pos x="79" y="132"/>
                </a:cxn>
                <a:cxn ang="0">
                  <a:pos x="131" y="80"/>
                </a:cxn>
                <a:cxn ang="0">
                  <a:pos x="79" y="25"/>
                </a:cxn>
                <a:cxn ang="0">
                  <a:pos x="28" y="80"/>
                </a:cxn>
              </a:cxnLst>
              <a:rect l="0" t="0" r="r" b="b"/>
              <a:pathLst>
                <a:path w="159" h="158">
                  <a:moveTo>
                    <a:pt x="133" y="154"/>
                  </a:moveTo>
                  <a:cubicBezTo>
                    <a:pt x="133" y="130"/>
                    <a:pt x="133" y="130"/>
                    <a:pt x="133" y="130"/>
                  </a:cubicBezTo>
                  <a:cubicBezTo>
                    <a:pt x="122" y="148"/>
                    <a:pt x="103" y="158"/>
                    <a:pt x="77" y="158"/>
                  </a:cubicBezTo>
                  <a:cubicBezTo>
                    <a:pt x="33" y="158"/>
                    <a:pt x="0" y="124"/>
                    <a:pt x="0" y="79"/>
                  </a:cubicBezTo>
                  <a:cubicBezTo>
                    <a:pt x="0" y="34"/>
                    <a:pt x="34" y="0"/>
                    <a:pt x="78" y="0"/>
                  </a:cubicBezTo>
                  <a:cubicBezTo>
                    <a:pt x="101" y="0"/>
                    <a:pt x="124" y="10"/>
                    <a:pt x="133" y="25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54"/>
                    <a:pt x="159" y="154"/>
                    <a:pt x="159" y="154"/>
                  </a:cubicBezTo>
                  <a:lnTo>
                    <a:pt x="133" y="154"/>
                  </a:lnTo>
                  <a:close/>
                  <a:moveTo>
                    <a:pt x="28" y="80"/>
                  </a:moveTo>
                  <a:cubicBezTo>
                    <a:pt x="28" y="108"/>
                    <a:pt x="51" y="132"/>
                    <a:pt x="79" y="132"/>
                  </a:cubicBezTo>
                  <a:cubicBezTo>
                    <a:pt x="108" y="132"/>
                    <a:pt x="131" y="109"/>
                    <a:pt x="131" y="80"/>
                  </a:cubicBezTo>
                  <a:cubicBezTo>
                    <a:pt x="131" y="49"/>
                    <a:pt x="108" y="25"/>
                    <a:pt x="79" y="25"/>
                  </a:cubicBezTo>
                  <a:cubicBezTo>
                    <a:pt x="51" y="25"/>
                    <a:pt x="28" y="49"/>
                    <a:pt x="28" y="8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ヒラギノ角ゴ Pro W3" pitchFamily="-32" charset="-128"/>
              </a:endParaRPr>
            </a:p>
          </p:txBody>
        </p:sp>
        <p:sp>
          <p:nvSpPr>
            <p:cNvPr id="41" name="Freeform 6"/>
            <p:cNvSpPr>
              <a:spLocks/>
            </p:cNvSpPr>
            <p:nvPr/>
          </p:nvSpPr>
          <p:spPr bwMode="auto">
            <a:xfrm>
              <a:off x="3603625" y="3725863"/>
              <a:ext cx="274638" cy="420688"/>
            </a:xfrm>
            <a:custGeom>
              <a:avLst/>
              <a:gdLst/>
              <a:ahLst/>
              <a:cxnLst>
                <a:cxn ang="0">
                  <a:pos x="72" y="43"/>
                </a:cxn>
                <a:cxn ang="0">
                  <a:pos x="53" y="25"/>
                </a:cxn>
                <a:cxn ang="0">
                  <a:pos x="35" y="42"/>
                </a:cxn>
                <a:cxn ang="0">
                  <a:pos x="58" y="61"/>
                </a:cxn>
                <a:cxn ang="0">
                  <a:pos x="103" y="110"/>
                </a:cxn>
                <a:cxn ang="0">
                  <a:pos x="52" y="158"/>
                </a:cxn>
                <a:cxn ang="0">
                  <a:pos x="0" y="105"/>
                </a:cxn>
                <a:cxn ang="0">
                  <a:pos x="28" y="105"/>
                </a:cxn>
                <a:cxn ang="0">
                  <a:pos x="53" y="132"/>
                </a:cxn>
                <a:cxn ang="0">
                  <a:pos x="75" y="112"/>
                </a:cxn>
                <a:cxn ang="0">
                  <a:pos x="49" y="89"/>
                </a:cxn>
                <a:cxn ang="0">
                  <a:pos x="7" y="46"/>
                </a:cxn>
                <a:cxn ang="0">
                  <a:pos x="55" y="0"/>
                </a:cxn>
                <a:cxn ang="0">
                  <a:pos x="100" y="43"/>
                </a:cxn>
                <a:cxn ang="0">
                  <a:pos x="72" y="43"/>
                </a:cxn>
              </a:cxnLst>
              <a:rect l="0" t="0" r="r" b="b"/>
              <a:pathLst>
                <a:path w="103" h="158">
                  <a:moveTo>
                    <a:pt x="72" y="43"/>
                  </a:moveTo>
                  <a:cubicBezTo>
                    <a:pt x="70" y="31"/>
                    <a:pt x="64" y="25"/>
                    <a:pt x="53" y="25"/>
                  </a:cubicBezTo>
                  <a:cubicBezTo>
                    <a:pt x="42" y="25"/>
                    <a:pt x="35" y="32"/>
                    <a:pt x="35" y="42"/>
                  </a:cubicBezTo>
                  <a:cubicBezTo>
                    <a:pt x="35" y="51"/>
                    <a:pt x="40" y="55"/>
                    <a:pt x="58" y="61"/>
                  </a:cubicBezTo>
                  <a:cubicBezTo>
                    <a:pt x="89" y="70"/>
                    <a:pt x="103" y="86"/>
                    <a:pt x="103" y="110"/>
                  </a:cubicBezTo>
                  <a:cubicBezTo>
                    <a:pt x="103" y="136"/>
                    <a:pt x="80" y="158"/>
                    <a:pt x="52" y="158"/>
                  </a:cubicBezTo>
                  <a:cubicBezTo>
                    <a:pt x="21" y="158"/>
                    <a:pt x="0" y="137"/>
                    <a:pt x="0" y="105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30" y="123"/>
                    <a:pt x="38" y="132"/>
                    <a:pt x="53" y="132"/>
                  </a:cubicBezTo>
                  <a:cubicBezTo>
                    <a:pt x="66" y="132"/>
                    <a:pt x="75" y="124"/>
                    <a:pt x="75" y="112"/>
                  </a:cubicBezTo>
                  <a:cubicBezTo>
                    <a:pt x="75" y="101"/>
                    <a:pt x="69" y="96"/>
                    <a:pt x="49" y="89"/>
                  </a:cubicBezTo>
                  <a:cubicBezTo>
                    <a:pt x="18" y="79"/>
                    <a:pt x="7" y="67"/>
                    <a:pt x="7" y="46"/>
                  </a:cubicBezTo>
                  <a:cubicBezTo>
                    <a:pt x="7" y="19"/>
                    <a:pt x="27" y="0"/>
                    <a:pt x="55" y="0"/>
                  </a:cubicBezTo>
                  <a:cubicBezTo>
                    <a:pt x="80" y="0"/>
                    <a:pt x="99" y="18"/>
                    <a:pt x="100" y="43"/>
                  </a:cubicBezTo>
                  <a:lnTo>
                    <a:pt x="72" y="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ヒラギノ角ゴ Pro W3" pitchFamily="-32" charset="-128"/>
              </a:endParaRPr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auto">
            <a:xfrm>
              <a:off x="3921125" y="3600450"/>
              <a:ext cx="193675" cy="534988"/>
            </a:xfrm>
            <a:custGeom>
              <a:avLst/>
              <a:gdLst/>
              <a:ahLst/>
              <a:cxnLst>
                <a:cxn ang="0">
                  <a:pos x="82" y="337"/>
                </a:cxn>
                <a:cxn ang="0">
                  <a:pos x="35" y="337"/>
                </a:cxn>
                <a:cxn ang="0">
                  <a:pos x="35" y="127"/>
                </a:cxn>
                <a:cxn ang="0">
                  <a:pos x="0" y="127"/>
                </a:cxn>
                <a:cxn ang="0">
                  <a:pos x="0" y="84"/>
                </a:cxn>
                <a:cxn ang="0">
                  <a:pos x="35" y="84"/>
                </a:cxn>
                <a:cxn ang="0">
                  <a:pos x="35" y="0"/>
                </a:cxn>
                <a:cxn ang="0">
                  <a:pos x="82" y="0"/>
                </a:cxn>
                <a:cxn ang="0">
                  <a:pos x="82" y="84"/>
                </a:cxn>
                <a:cxn ang="0">
                  <a:pos x="122" y="84"/>
                </a:cxn>
                <a:cxn ang="0">
                  <a:pos x="122" y="127"/>
                </a:cxn>
                <a:cxn ang="0">
                  <a:pos x="82" y="127"/>
                </a:cxn>
                <a:cxn ang="0">
                  <a:pos x="82" y="337"/>
                </a:cxn>
              </a:cxnLst>
              <a:rect l="0" t="0" r="r" b="b"/>
              <a:pathLst>
                <a:path w="122" h="337">
                  <a:moveTo>
                    <a:pt x="82" y="337"/>
                  </a:moveTo>
                  <a:lnTo>
                    <a:pt x="35" y="337"/>
                  </a:lnTo>
                  <a:lnTo>
                    <a:pt x="35" y="127"/>
                  </a:lnTo>
                  <a:lnTo>
                    <a:pt x="0" y="127"/>
                  </a:lnTo>
                  <a:lnTo>
                    <a:pt x="0" y="84"/>
                  </a:lnTo>
                  <a:lnTo>
                    <a:pt x="35" y="84"/>
                  </a:lnTo>
                  <a:lnTo>
                    <a:pt x="35" y="0"/>
                  </a:lnTo>
                  <a:lnTo>
                    <a:pt x="82" y="0"/>
                  </a:lnTo>
                  <a:lnTo>
                    <a:pt x="82" y="84"/>
                  </a:lnTo>
                  <a:lnTo>
                    <a:pt x="122" y="84"/>
                  </a:lnTo>
                  <a:lnTo>
                    <a:pt x="122" y="127"/>
                  </a:lnTo>
                  <a:lnTo>
                    <a:pt x="82" y="127"/>
                  </a:lnTo>
                  <a:lnTo>
                    <a:pt x="82" y="3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ヒラギノ角ゴ Pro W3" pitchFamily="-32" charset="-128"/>
              </a:endParaRPr>
            </a:p>
          </p:txBody>
        </p:sp>
        <p:sp>
          <p:nvSpPr>
            <p:cNvPr id="43" name="Freeform 8"/>
            <p:cNvSpPr>
              <a:spLocks noEditPoints="1"/>
            </p:cNvSpPr>
            <p:nvPr/>
          </p:nvSpPr>
          <p:spPr bwMode="auto">
            <a:xfrm>
              <a:off x="4138613" y="3719513"/>
              <a:ext cx="406400" cy="427038"/>
            </a:xfrm>
            <a:custGeom>
              <a:avLst/>
              <a:gdLst/>
              <a:ahLst/>
              <a:cxnLst>
                <a:cxn ang="0">
                  <a:pos x="148" y="109"/>
                </a:cxn>
                <a:cxn ang="0">
                  <a:pos x="76" y="160"/>
                </a:cxn>
                <a:cxn ang="0">
                  <a:pos x="0" y="80"/>
                </a:cxn>
                <a:cxn ang="0">
                  <a:pos x="78" y="0"/>
                </a:cxn>
                <a:cxn ang="0">
                  <a:pos x="153" y="79"/>
                </a:cxn>
                <a:cxn ang="0">
                  <a:pos x="152" y="93"/>
                </a:cxn>
                <a:cxn ang="0">
                  <a:pos x="28" y="93"/>
                </a:cxn>
                <a:cxn ang="0">
                  <a:pos x="78" y="134"/>
                </a:cxn>
                <a:cxn ang="0">
                  <a:pos x="120" y="109"/>
                </a:cxn>
                <a:cxn ang="0">
                  <a:pos x="148" y="109"/>
                </a:cxn>
                <a:cxn ang="0">
                  <a:pos x="125" y="71"/>
                </a:cxn>
                <a:cxn ang="0">
                  <a:pos x="76" y="26"/>
                </a:cxn>
                <a:cxn ang="0">
                  <a:pos x="40" y="42"/>
                </a:cxn>
                <a:cxn ang="0">
                  <a:pos x="28" y="71"/>
                </a:cxn>
                <a:cxn ang="0">
                  <a:pos x="125" y="71"/>
                </a:cxn>
              </a:cxnLst>
              <a:rect l="0" t="0" r="r" b="b"/>
              <a:pathLst>
                <a:path w="153" h="160">
                  <a:moveTo>
                    <a:pt x="148" y="109"/>
                  </a:moveTo>
                  <a:cubicBezTo>
                    <a:pt x="137" y="140"/>
                    <a:pt x="109" y="160"/>
                    <a:pt x="76" y="160"/>
                  </a:cubicBezTo>
                  <a:cubicBezTo>
                    <a:pt x="34" y="160"/>
                    <a:pt x="0" y="124"/>
                    <a:pt x="0" y="80"/>
                  </a:cubicBezTo>
                  <a:cubicBezTo>
                    <a:pt x="0" y="36"/>
                    <a:pt x="34" y="0"/>
                    <a:pt x="78" y="0"/>
                  </a:cubicBezTo>
                  <a:cubicBezTo>
                    <a:pt x="119" y="0"/>
                    <a:pt x="153" y="36"/>
                    <a:pt x="153" y="79"/>
                  </a:cubicBezTo>
                  <a:cubicBezTo>
                    <a:pt x="153" y="82"/>
                    <a:pt x="153" y="88"/>
                    <a:pt x="152" y="93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34" y="118"/>
                    <a:pt x="53" y="134"/>
                    <a:pt x="78" y="134"/>
                  </a:cubicBezTo>
                  <a:cubicBezTo>
                    <a:pt x="95" y="134"/>
                    <a:pt x="110" y="125"/>
                    <a:pt x="120" y="109"/>
                  </a:cubicBezTo>
                  <a:lnTo>
                    <a:pt x="148" y="109"/>
                  </a:lnTo>
                  <a:close/>
                  <a:moveTo>
                    <a:pt x="125" y="71"/>
                  </a:moveTo>
                  <a:cubicBezTo>
                    <a:pt x="124" y="46"/>
                    <a:pt x="102" y="26"/>
                    <a:pt x="76" y="26"/>
                  </a:cubicBezTo>
                  <a:cubicBezTo>
                    <a:pt x="63" y="26"/>
                    <a:pt x="49" y="32"/>
                    <a:pt x="40" y="42"/>
                  </a:cubicBezTo>
                  <a:cubicBezTo>
                    <a:pt x="33" y="50"/>
                    <a:pt x="30" y="57"/>
                    <a:pt x="28" y="71"/>
                  </a:cubicBezTo>
                  <a:lnTo>
                    <a:pt x="125" y="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ヒラギノ角ゴ Pro W3" pitchFamily="-32" charset="-128"/>
              </a:endParaRPr>
            </a:p>
          </p:txBody>
        </p:sp>
        <p:sp>
          <p:nvSpPr>
            <p:cNvPr id="44" name="Freeform 9"/>
            <p:cNvSpPr>
              <a:spLocks/>
            </p:cNvSpPr>
            <p:nvPr/>
          </p:nvSpPr>
          <p:spPr bwMode="auto">
            <a:xfrm>
              <a:off x="4606925" y="3725863"/>
              <a:ext cx="173038" cy="409575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3"/>
                </a:cxn>
                <a:cxn ang="0">
                  <a:pos x="26" y="3"/>
                </a:cxn>
                <a:cxn ang="0">
                  <a:pos x="26" y="17"/>
                </a:cxn>
                <a:cxn ang="0">
                  <a:pos x="65" y="0"/>
                </a:cxn>
                <a:cxn ang="0">
                  <a:pos x="65" y="28"/>
                </a:cxn>
                <a:cxn ang="0">
                  <a:pos x="28" y="72"/>
                </a:cxn>
                <a:cxn ang="0">
                  <a:pos x="28" y="154"/>
                </a:cxn>
                <a:cxn ang="0">
                  <a:pos x="0" y="154"/>
                </a:cxn>
              </a:cxnLst>
              <a:rect l="0" t="0" r="r" b="b"/>
              <a:pathLst>
                <a:path w="65" h="154">
                  <a:moveTo>
                    <a:pt x="0" y="154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35" y="6"/>
                    <a:pt x="47" y="0"/>
                    <a:pt x="65" y="0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39" y="30"/>
                    <a:pt x="28" y="43"/>
                    <a:pt x="28" y="72"/>
                  </a:cubicBezTo>
                  <a:cubicBezTo>
                    <a:pt x="28" y="154"/>
                    <a:pt x="28" y="154"/>
                    <a:pt x="28" y="154"/>
                  </a:cubicBezTo>
                  <a:lnTo>
                    <a:pt x="0" y="1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ヒラギノ角ゴ Pro W3" pitchFamily="-32" charset="-128"/>
              </a:endParaRPr>
            </a:p>
          </p:txBody>
        </p:sp>
        <p:sp>
          <p:nvSpPr>
            <p:cNvPr id="45" name="Freeform 10"/>
            <p:cNvSpPr>
              <a:spLocks noEditPoints="1"/>
            </p:cNvSpPr>
            <p:nvPr/>
          </p:nvSpPr>
          <p:spPr bwMode="auto">
            <a:xfrm>
              <a:off x="4937125" y="3600450"/>
              <a:ext cx="419100" cy="546100"/>
            </a:xfrm>
            <a:custGeom>
              <a:avLst/>
              <a:gdLst/>
              <a:ahLst/>
              <a:cxnLst>
                <a:cxn ang="0">
                  <a:pos x="132" y="201"/>
                </a:cxn>
                <a:cxn ang="0">
                  <a:pos x="132" y="179"/>
                </a:cxn>
                <a:cxn ang="0">
                  <a:pos x="78" y="205"/>
                </a:cxn>
                <a:cxn ang="0">
                  <a:pos x="0" y="125"/>
                </a:cxn>
                <a:cxn ang="0">
                  <a:pos x="21" y="71"/>
                </a:cxn>
                <a:cxn ang="0">
                  <a:pos x="76" y="47"/>
                </a:cxn>
                <a:cxn ang="0">
                  <a:pos x="130" y="70"/>
                </a:cxn>
                <a:cxn ang="0">
                  <a:pos x="130" y="0"/>
                </a:cxn>
                <a:cxn ang="0">
                  <a:pos x="158" y="0"/>
                </a:cxn>
                <a:cxn ang="0">
                  <a:pos x="158" y="201"/>
                </a:cxn>
                <a:cxn ang="0">
                  <a:pos x="132" y="201"/>
                </a:cxn>
                <a:cxn ang="0">
                  <a:pos x="28" y="125"/>
                </a:cxn>
                <a:cxn ang="0">
                  <a:pos x="79" y="179"/>
                </a:cxn>
                <a:cxn ang="0">
                  <a:pos x="132" y="125"/>
                </a:cxn>
                <a:cxn ang="0">
                  <a:pos x="79" y="72"/>
                </a:cxn>
                <a:cxn ang="0">
                  <a:pos x="28" y="125"/>
                </a:cxn>
              </a:cxnLst>
              <a:rect l="0" t="0" r="r" b="b"/>
              <a:pathLst>
                <a:path w="158" h="205">
                  <a:moveTo>
                    <a:pt x="132" y="201"/>
                  </a:moveTo>
                  <a:cubicBezTo>
                    <a:pt x="132" y="179"/>
                    <a:pt x="132" y="179"/>
                    <a:pt x="132" y="179"/>
                  </a:cubicBezTo>
                  <a:cubicBezTo>
                    <a:pt x="119" y="196"/>
                    <a:pt x="101" y="205"/>
                    <a:pt x="78" y="205"/>
                  </a:cubicBezTo>
                  <a:cubicBezTo>
                    <a:pt x="34" y="205"/>
                    <a:pt x="0" y="170"/>
                    <a:pt x="0" y="125"/>
                  </a:cubicBezTo>
                  <a:cubicBezTo>
                    <a:pt x="0" y="105"/>
                    <a:pt x="8" y="86"/>
                    <a:pt x="21" y="71"/>
                  </a:cubicBezTo>
                  <a:cubicBezTo>
                    <a:pt x="36" y="54"/>
                    <a:pt x="53" y="47"/>
                    <a:pt x="76" y="47"/>
                  </a:cubicBezTo>
                  <a:cubicBezTo>
                    <a:pt x="97" y="47"/>
                    <a:pt x="119" y="57"/>
                    <a:pt x="130" y="7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201"/>
                    <a:pt x="158" y="201"/>
                    <a:pt x="158" y="201"/>
                  </a:cubicBezTo>
                  <a:lnTo>
                    <a:pt x="132" y="201"/>
                  </a:lnTo>
                  <a:close/>
                  <a:moveTo>
                    <a:pt x="28" y="125"/>
                  </a:moveTo>
                  <a:cubicBezTo>
                    <a:pt x="28" y="155"/>
                    <a:pt x="51" y="179"/>
                    <a:pt x="79" y="179"/>
                  </a:cubicBezTo>
                  <a:cubicBezTo>
                    <a:pt x="109" y="179"/>
                    <a:pt x="132" y="155"/>
                    <a:pt x="132" y="125"/>
                  </a:cubicBezTo>
                  <a:cubicBezTo>
                    <a:pt x="132" y="94"/>
                    <a:pt x="109" y="72"/>
                    <a:pt x="79" y="72"/>
                  </a:cubicBezTo>
                  <a:cubicBezTo>
                    <a:pt x="50" y="72"/>
                    <a:pt x="28" y="95"/>
                    <a:pt x="28" y="12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ヒラギノ角ゴ Pro W3" pitchFamily="-32" charset="-128"/>
              </a:endParaRPr>
            </a:p>
          </p:txBody>
        </p:sp>
        <p:sp>
          <p:nvSpPr>
            <p:cNvPr id="46" name="Freeform 11"/>
            <p:cNvSpPr>
              <a:spLocks noEditPoints="1"/>
            </p:cNvSpPr>
            <p:nvPr/>
          </p:nvSpPr>
          <p:spPr bwMode="auto">
            <a:xfrm>
              <a:off x="5422900" y="3725863"/>
              <a:ext cx="425450" cy="420688"/>
            </a:xfrm>
            <a:custGeom>
              <a:avLst/>
              <a:gdLst/>
              <a:ahLst/>
              <a:cxnLst>
                <a:cxn ang="0">
                  <a:pos x="133" y="154"/>
                </a:cxn>
                <a:cxn ang="0">
                  <a:pos x="133" y="130"/>
                </a:cxn>
                <a:cxn ang="0">
                  <a:pos x="77" y="158"/>
                </a:cxn>
                <a:cxn ang="0">
                  <a:pos x="0" y="79"/>
                </a:cxn>
                <a:cxn ang="0">
                  <a:pos x="78" y="0"/>
                </a:cxn>
                <a:cxn ang="0">
                  <a:pos x="133" y="25"/>
                </a:cxn>
                <a:cxn ang="0">
                  <a:pos x="133" y="3"/>
                </a:cxn>
                <a:cxn ang="0">
                  <a:pos x="160" y="3"/>
                </a:cxn>
                <a:cxn ang="0">
                  <a:pos x="160" y="154"/>
                </a:cxn>
                <a:cxn ang="0">
                  <a:pos x="133" y="154"/>
                </a:cxn>
                <a:cxn ang="0">
                  <a:pos x="28" y="80"/>
                </a:cxn>
                <a:cxn ang="0">
                  <a:pos x="79" y="132"/>
                </a:cxn>
                <a:cxn ang="0">
                  <a:pos x="131" y="80"/>
                </a:cxn>
                <a:cxn ang="0">
                  <a:pos x="79" y="25"/>
                </a:cxn>
                <a:cxn ang="0">
                  <a:pos x="28" y="80"/>
                </a:cxn>
              </a:cxnLst>
              <a:rect l="0" t="0" r="r" b="b"/>
              <a:pathLst>
                <a:path w="160" h="158">
                  <a:moveTo>
                    <a:pt x="133" y="154"/>
                  </a:moveTo>
                  <a:cubicBezTo>
                    <a:pt x="133" y="130"/>
                    <a:pt x="133" y="130"/>
                    <a:pt x="133" y="130"/>
                  </a:cubicBezTo>
                  <a:cubicBezTo>
                    <a:pt x="122" y="148"/>
                    <a:pt x="103" y="158"/>
                    <a:pt x="77" y="158"/>
                  </a:cubicBezTo>
                  <a:cubicBezTo>
                    <a:pt x="34" y="158"/>
                    <a:pt x="0" y="124"/>
                    <a:pt x="0" y="79"/>
                  </a:cubicBezTo>
                  <a:cubicBezTo>
                    <a:pt x="0" y="34"/>
                    <a:pt x="34" y="0"/>
                    <a:pt x="78" y="0"/>
                  </a:cubicBezTo>
                  <a:cubicBezTo>
                    <a:pt x="102" y="0"/>
                    <a:pt x="124" y="10"/>
                    <a:pt x="133" y="25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60" y="3"/>
                    <a:pt x="160" y="3"/>
                    <a:pt x="160" y="3"/>
                  </a:cubicBezTo>
                  <a:cubicBezTo>
                    <a:pt x="160" y="154"/>
                    <a:pt x="160" y="154"/>
                    <a:pt x="160" y="154"/>
                  </a:cubicBezTo>
                  <a:lnTo>
                    <a:pt x="133" y="154"/>
                  </a:lnTo>
                  <a:close/>
                  <a:moveTo>
                    <a:pt x="28" y="80"/>
                  </a:moveTo>
                  <a:cubicBezTo>
                    <a:pt x="28" y="108"/>
                    <a:pt x="52" y="132"/>
                    <a:pt x="79" y="132"/>
                  </a:cubicBezTo>
                  <a:cubicBezTo>
                    <a:pt x="108" y="132"/>
                    <a:pt x="131" y="109"/>
                    <a:pt x="131" y="80"/>
                  </a:cubicBezTo>
                  <a:cubicBezTo>
                    <a:pt x="131" y="49"/>
                    <a:pt x="109" y="25"/>
                    <a:pt x="79" y="25"/>
                  </a:cubicBezTo>
                  <a:cubicBezTo>
                    <a:pt x="51" y="25"/>
                    <a:pt x="28" y="49"/>
                    <a:pt x="28" y="8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ヒラギノ角ゴ Pro W3" pitchFamily="-32" charset="-128"/>
              </a:endParaRPr>
            </a:p>
          </p:txBody>
        </p:sp>
        <p:sp>
          <p:nvSpPr>
            <p:cNvPr id="47" name="Freeform 12"/>
            <p:cNvSpPr>
              <a:spLocks/>
            </p:cNvSpPr>
            <p:nvPr/>
          </p:nvSpPr>
          <p:spPr bwMode="auto">
            <a:xfrm>
              <a:off x="5915025" y="3600450"/>
              <a:ext cx="193675" cy="534988"/>
            </a:xfrm>
            <a:custGeom>
              <a:avLst/>
              <a:gdLst/>
              <a:ahLst/>
              <a:cxnLst>
                <a:cxn ang="0">
                  <a:pos x="82" y="337"/>
                </a:cxn>
                <a:cxn ang="0">
                  <a:pos x="35" y="337"/>
                </a:cxn>
                <a:cxn ang="0">
                  <a:pos x="35" y="127"/>
                </a:cxn>
                <a:cxn ang="0">
                  <a:pos x="0" y="127"/>
                </a:cxn>
                <a:cxn ang="0">
                  <a:pos x="0" y="84"/>
                </a:cxn>
                <a:cxn ang="0">
                  <a:pos x="35" y="84"/>
                </a:cxn>
                <a:cxn ang="0">
                  <a:pos x="35" y="0"/>
                </a:cxn>
                <a:cxn ang="0">
                  <a:pos x="82" y="0"/>
                </a:cxn>
                <a:cxn ang="0">
                  <a:pos x="82" y="84"/>
                </a:cxn>
                <a:cxn ang="0">
                  <a:pos x="122" y="84"/>
                </a:cxn>
                <a:cxn ang="0">
                  <a:pos x="122" y="127"/>
                </a:cxn>
                <a:cxn ang="0">
                  <a:pos x="82" y="127"/>
                </a:cxn>
                <a:cxn ang="0">
                  <a:pos x="82" y="337"/>
                </a:cxn>
              </a:cxnLst>
              <a:rect l="0" t="0" r="r" b="b"/>
              <a:pathLst>
                <a:path w="122" h="337">
                  <a:moveTo>
                    <a:pt x="82" y="337"/>
                  </a:moveTo>
                  <a:lnTo>
                    <a:pt x="35" y="337"/>
                  </a:lnTo>
                  <a:lnTo>
                    <a:pt x="35" y="127"/>
                  </a:lnTo>
                  <a:lnTo>
                    <a:pt x="0" y="127"/>
                  </a:lnTo>
                  <a:lnTo>
                    <a:pt x="0" y="84"/>
                  </a:lnTo>
                  <a:lnTo>
                    <a:pt x="35" y="84"/>
                  </a:lnTo>
                  <a:lnTo>
                    <a:pt x="35" y="0"/>
                  </a:lnTo>
                  <a:lnTo>
                    <a:pt x="82" y="0"/>
                  </a:lnTo>
                  <a:lnTo>
                    <a:pt x="82" y="84"/>
                  </a:lnTo>
                  <a:lnTo>
                    <a:pt x="122" y="84"/>
                  </a:lnTo>
                  <a:lnTo>
                    <a:pt x="122" y="127"/>
                  </a:lnTo>
                  <a:lnTo>
                    <a:pt x="82" y="127"/>
                  </a:lnTo>
                  <a:lnTo>
                    <a:pt x="82" y="3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ヒラギノ角ゴ Pro W3" pitchFamily="-32" charset="-128"/>
              </a:endParaRPr>
            </a:p>
          </p:txBody>
        </p:sp>
        <p:sp>
          <p:nvSpPr>
            <p:cNvPr id="48" name="Freeform 13"/>
            <p:cNvSpPr>
              <a:spLocks noEditPoints="1"/>
            </p:cNvSpPr>
            <p:nvPr/>
          </p:nvSpPr>
          <p:spPr bwMode="auto">
            <a:xfrm>
              <a:off x="6132513" y="3725863"/>
              <a:ext cx="425450" cy="420688"/>
            </a:xfrm>
            <a:custGeom>
              <a:avLst/>
              <a:gdLst/>
              <a:ahLst/>
              <a:cxnLst>
                <a:cxn ang="0">
                  <a:pos x="134" y="154"/>
                </a:cxn>
                <a:cxn ang="0">
                  <a:pos x="134" y="130"/>
                </a:cxn>
                <a:cxn ang="0">
                  <a:pos x="77" y="158"/>
                </a:cxn>
                <a:cxn ang="0">
                  <a:pos x="0" y="79"/>
                </a:cxn>
                <a:cxn ang="0">
                  <a:pos x="79" y="0"/>
                </a:cxn>
                <a:cxn ang="0">
                  <a:pos x="134" y="25"/>
                </a:cxn>
                <a:cxn ang="0">
                  <a:pos x="134" y="3"/>
                </a:cxn>
                <a:cxn ang="0">
                  <a:pos x="160" y="3"/>
                </a:cxn>
                <a:cxn ang="0">
                  <a:pos x="160" y="154"/>
                </a:cxn>
                <a:cxn ang="0">
                  <a:pos x="134" y="154"/>
                </a:cxn>
                <a:cxn ang="0">
                  <a:pos x="28" y="80"/>
                </a:cxn>
                <a:cxn ang="0">
                  <a:pos x="79" y="132"/>
                </a:cxn>
                <a:cxn ang="0">
                  <a:pos x="132" y="80"/>
                </a:cxn>
                <a:cxn ang="0">
                  <a:pos x="79" y="25"/>
                </a:cxn>
                <a:cxn ang="0">
                  <a:pos x="28" y="80"/>
                </a:cxn>
              </a:cxnLst>
              <a:rect l="0" t="0" r="r" b="b"/>
              <a:pathLst>
                <a:path w="160" h="158">
                  <a:moveTo>
                    <a:pt x="134" y="154"/>
                  </a:moveTo>
                  <a:cubicBezTo>
                    <a:pt x="134" y="130"/>
                    <a:pt x="134" y="130"/>
                    <a:pt x="134" y="130"/>
                  </a:cubicBezTo>
                  <a:cubicBezTo>
                    <a:pt x="122" y="148"/>
                    <a:pt x="103" y="158"/>
                    <a:pt x="77" y="158"/>
                  </a:cubicBezTo>
                  <a:cubicBezTo>
                    <a:pt x="34" y="158"/>
                    <a:pt x="0" y="124"/>
                    <a:pt x="0" y="79"/>
                  </a:cubicBezTo>
                  <a:cubicBezTo>
                    <a:pt x="0" y="34"/>
                    <a:pt x="34" y="0"/>
                    <a:pt x="79" y="0"/>
                  </a:cubicBezTo>
                  <a:cubicBezTo>
                    <a:pt x="102" y="0"/>
                    <a:pt x="124" y="10"/>
                    <a:pt x="134" y="25"/>
                  </a:cubicBezTo>
                  <a:cubicBezTo>
                    <a:pt x="134" y="3"/>
                    <a:pt x="134" y="3"/>
                    <a:pt x="134" y="3"/>
                  </a:cubicBezTo>
                  <a:cubicBezTo>
                    <a:pt x="160" y="3"/>
                    <a:pt x="160" y="3"/>
                    <a:pt x="160" y="3"/>
                  </a:cubicBezTo>
                  <a:cubicBezTo>
                    <a:pt x="160" y="154"/>
                    <a:pt x="160" y="154"/>
                    <a:pt x="160" y="154"/>
                  </a:cubicBezTo>
                  <a:lnTo>
                    <a:pt x="134" y="154"/>
                  </a:lnTo>
                  <a:close/>
                  <a:moveTo>
                    <a:pt x="28" y="80"/>
                  </a:moveTo>
                  <a:cubicBezTo>
                    <a:pt x="28" y="108"/>
                    <a:pt x="52" y="132"/>
                    <a:pt x="79" y="132"/>
                  </a:cubicBezTo>
                  <a:cubicBezTo>
                    <a:pt x="108" y="132"/>
                    <a:pt x="132" y="109"/>
                    <a:pt x="132" y="80"/>
                  </a:cubicBezTo>
                  <a:cubicBezTo>
                    <a:pt x="132" y="49"/>
                    <a:pt x="109" y="25"/>
                    <a:pt x="79" y="25"/>
                  </a:cubicBezTo>
                  <a:cubicBezTo>
                    <a:pt x="51" y="25"/>
                    <a:pt x="28" y="49"/>
                    <a:pt x="28" y="8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ヒラギノ角ゴ Pro W3" pitchFamily="-32" charset="-128"/>
              </a:endParaRPr>
            </a:p>
          </p:txBody>
        </p:sp>
        <p:sp>
          <p:nvSpPr>
            <p:cNvPr id="49" name="Freeform 14"/>
            <p:cNvSpPr>
              <a:spLocks noEditPoints="1"/>
            </p:cNvSpPr>
            <p:nvPr/>
          </p:nvSpPr>
          <p:spPr bwMode="auto">
            <a:xfrm>
              <a:off x="4335463" y="4270375"/>
              <a:ext cx="119063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5" y="22"/>
                </a:cxn>
                <a:cxn ang="0">
                  <a:pos x="22" y="14"/>
                </a:cxn>
                <a:cxn ang="0">
                  <a:pos x="45" y="36"/>
                </a:cxn>
                <a:cxn ang="0">
                  <a:pos x="22" y="58"/>
                </a:cxn>
                <a:cxn ang="0">
                  <a:pos x="5" y="50"/>
                </a:cxn>
                <a:cxn ang="0">
                  <a:pos x="5" y="57"/>
                </a:cxn>
                <a:cxn ang="0">
                  <a:pos x="0" y="57"/>
                </a:cxn>
                <a:cxn ang="0">
                  <a:pos x="0" y="0"/>
                </a:cxn>
                <a:cxn ang="0">
                  <a:pos x="5" y="36"/>
                </a:cxn>
                <a:cxn ang="0">
                  <a:pos x="22" y="53"/>
                </a:cxn>
                <a:cxn ang="0">
                  <a:pos x="39" y="36"/>
                </a:cxn>
                <a:cxn ang="0">
                  <a:pos x="22" y="19"/>
                </a:cxn>
                <a:cxn ang="0">
                  <a:pos x="5" y="36"/>
                </a:cxn>
              </a:cxnLst>
              <a:rect l="0" t="0" r="r" b="b"/>
              <a:pathLst>
                <a:path w="45" h="58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9" y="17"/>
                    <a:pt x="15" y="14"/>
                    <a:pt x="22" y="14"/>
                  </a:cubicBezTo>
                  <a:cubicBezTo>
                    <a:pt x="34" y="14"/>
                    <a:pt x="45" y="24"/>
                    <a:pt x="45" y="36"/>
                  </a:cubicBezTo>
                  <a:cubicBezTo>
                    <a:pt x="45" y="48"/>
                    <a:pt x="34" y="58"/>
                    <a:pt x="22" y="58"/>
                  </a:cubicBezTo>
                  <a:cubicBezTo>
                    <a:pt x="15" y="58"/>
                    <a:pt x="9" y="55"/>
                    <a:pt x="5" y="50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  <a:moveTo>
                    <a:pt x="5" y="36"/>
                  </a:moveTo>
                  <a:cubicBezTo>
                    <a:pt x="5" y="46"/>
                    <a:pt x="13" y="53"/>
                    <a:pt x="22" y="53"/>
                  </a:cubicBezTo>
                  <a:cubicBezTo>
                    <a:pt x="32" y="53"/>
                    <a:pt x="39" y="46"/>
                    <a:pt x="39" y="36"/>
                  </a:cubicBezTo>
                  <a:cubicBezTo>
                    <a:pt x="39" y="26"/>
                    <a:pt x="32" y="19"/>
                    <a:pt x="22" y="19"/>
                  </a:cubicBezTo>
                  <a:cubicBezTo>
                    <a:pt x="12" y="19"/>
                    <a:pt x="5" y="26"/>
                    <a:pt x="5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ヒラギノ角ゴ Pro W3" pitchFamily="-32" charset="-128"/>
              </a:endParaRPr>
            </a:p>
          </p:txBody>
        </p:sp>
        <p:sp>
          <p:nvSpPr>
            <p:cNvPr id="50" name="Freeform 15"/>
            <p:cNvSpPr>
              <a:spLocks noEditPoints="1"/>
            </p:cNvSpPr>
            <p:nvPr/>
          </p:nvSpPr>
          <p:spPr bwMode="auto">
            <a:xfrm>
              <a:off x="4476750" y="4270375"/>
              <a:ext cx="12700" cy="152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17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0" y="26"/>
                </a:cxn>
                <a:cxn ang="0">
                  <a:pos x="8" y="26"/>
                </a:cxn>
                <a:cxn ang="0">
                  <a:pos x="8" y="96"/>
                </a:cxn>
                <a:cxn ang="0">
                  <a:pos x="0" y="96"/>
                </a:cxn>
                <a:cxn ang="0">
                  <a:pos x="0" y="26"/>
                </a:cxn>
              </a:cxnLst>
              <a:rect l="0" t="0" r="r" b="b"/>
              <a:pathLst>
                <a:path w="8" h="96">
                  <a:moveTo>
                    <a:pt x="0" y="0"/>
                  </a:moveTo>
                  <a:lnTo>
                    <a:pt x="8" y="0"/>
                  </a:lnTo>
                  <a:lnTo>
                    <a:pt x="8" y="17"/>
                  </a:lnTo>
                  <a:lnTo>
                    <a:pt x="0" y="17"/>
                  </a:lnTo>
                  <a:lnTo>
                    <a:pt x="0" y="0"/>
                  </a:lnTo>
                  <a:close/>
                  <a:moveTo>
                    <a:pt x="0" y="26"/>
                  </a:moveTo>
                  <a:lnTo>
                    <a:pt x="8" y="26"/>
                  </a:lnTo>
                  <a:lnTo>
                    <a:pt x="8" y="96"/>
                  </a:lnTo>
                  <a:lnTo>
                    <a:pt x="0" y="9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ヒラギノ角ゴ Pro W3" pitchFamily="-32" charset="-128"/>
              </a:endParaRPr>
            </a:p>
          </p:txBody>
        </p:sp>
        <p:sp>
          <p:nvSpPr>
            <p:cNvPr id="51" name="Freeform 16"/>
            <p:cNvSpPr>
              <a:spLocks noEditPoints="1"/>
            </p:cNvSpPr>
            <p:nvPr/>
          </p:nvSpPr>
          <p:spPr bwMode="auto">
            <a:xfrm>
              <a:off x="4513263" y="4308475"/>
              <a:ext cx="117475" cy="158750"/>
            </a:xfrm>
            <a:custGeom>
              <a:avLst/>
              <a:gdLst/>
              <a:ahLst/>
              <a:cxnLst>
                <a:cxn ang="0">
                  <a:pos x="44" y="38"/>
                </a:cxn>
                <a:cxn ang="0">
                  <a:pos x="40" y="52"/>
                </a:cxn>
                <a:cxn ang="0">
                  <a:pos x="22" y="60"/>
                </a:cxn>
                <a:cxn ang="0">
                  <a:pos x="2" y="44"/>
                </a:cxn>
                <a:cxn ang="0">
                  <a:pos x="7" y="44"/>
                </a:cxn>
                <a:cxn ang="0">
                  <a:pos x="23" y="55"/>
                </a:cxn>
                <a:cxn ang="0">
                  <a:pos x="39" y="40"/>
                </a:cxn>
                <a:cxn ang="0">
                  <a:pos x="39" y="35"/>
                </a:cxn>
                <a:cxn ang="0">
                  <a:pos x="22" y="44"/>
                </a:cxn>
                <a:cxn ang="0">
                  <a:pos x="0" y="22"/>
                </a:cxn>
                <a:cxn ang="0">
                  <a:pos x="22" y="0"/>
                </a:cxn>
                <a:cxn ang="0">
                  <a:pos x="39" y="9"/>
                </a:cxn>
                <a:cxn ang="0">
                  <a:pos x="39" y="1"/>
                </a:cxn>
                <a:cxn ang="0">
                  <a:pos x="44" y="1"/>
                </a:cxn>
                <a:cxn ang="0">
                  <a:pos x="44" y="38"/>
                </a:cxn>
                <a:cxn ang="0">
                  <a:pos x="6" y="22"/>
                </a:cxn>
                <a:cxn ang="0">
                  <a:pos x="22" y="39"/>
                </a:cxn>
                <a:cxn ang="0">
                  <a:pos x="39" y="22"/>
                </a:cxn>
                <a:cxn ang="0">
                  <a:pos x="22" y="5"/>
                </a:cxn>
                <a:cxn ang="0">
                  <a:pos x="6" y="22"/>
                </a:cxn>
              </a:cxnLst>
              <a:rect l="0" t="0" r="r" b="b"/>
              <a:pathLst>
                <a:path w="44" h="60">
                  <a:moveTo>
                    <a:pt x="44" y="38"/>
                  </a:moveTo>
                  <a:cubicBezTo>
                    <a:pt x="44" y="45"/>
                    <a:pt x="43" y="48"/>
                    <a:pt x="40" y="52"/>
                  </a:cubicBezTo>
                  <a:cubicBezTo>
                    <a:pt x="36" y="57"/>
                    <a:pt x="30" y="60"/>
                    <a:pt x="22" y="60"/>
                  </a:cubicBezTo>
                  <a:cubicBezTo>
                    <a:pt x="13" y="60"/>
                    <a:pt x="5" y="54"/>
                    <a:pt x="2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11" y="52"/>
                    <a:pt x="16" y="55"/>
                    <a:pt x="23" y="55"/>
                  </a:cubicBezTo>
                  <a:cubicBezTo>
                    <a:pt x="32" y="55"/>
                    <a:pt x="39" y="49"/>
                    <a:pt x="39" y="40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6" y="41"/>
                    <a:pt x="30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9" y="0"/>
                    <a:pt x="35" y="3"/>
                    <a:pt x="39" y="9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4" y="1"/>
                    <a:pt x="44" y="1"/>
                    <a:pt x="44" y="1"/>
                  </a:cubicBezTo>
                  <a:lnTo>
                    <a:pt x="44" y="38"/>
                  </a:lnTo>
                  <a:close/>
                  <a:moveTo>
                    <a:pt x="6" y="22"/>
                  </a:moveTo>
                  <a:cubicBezTo>
                    <a:pt x="6" y="32"/>
                    <a:pt x="13" y="39"/>
                    <a:pt x="22" y="39"/>
                  </a:cubicBezTo>
                  <a:cubicBezTo>
                    <a:pt x="31" y="39"/>
                    <a:pt x="39" y="32"/>
                    <a:pt x="39" y="22"/>
                  </a:cubicBezTo>
                  <a:cubicBezTo>
                    <a:pt x="39" y="13"/>
                    <a:pt x="31" y="5"/>
                    <a:pt x="22" y="5"/>
                  </a:cubicBezTo>
                  <a:cubicBezTo>
                    <a:pt x="13" y="5"/>
                    <a:pt x="6" y="12"/>
                    <a:pt x="6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ヒラギノ角ゴ Pro W3" pitchFamily="-32" charset="-128"/>
              </a:endParaRPr>
            </a:p>
          </p:txBody>
        </p:sp>
        <p:sp>
          <p:nvSpPr>
            <p:cNvPr id="52" name="Freeform 17"/>
            <p:cNvSpPr>
              <a:spLocks noEditPoints="1"/>
            </p:cNvSpPr>
            <p:nvPr/>
          </p:nvSpPr>
          <p:spPr bwMode="auto">
            <a:xfrm>
              <a:off x="4710113" y="4270375"/>
              <a:ext cx="120650" cy="155575"/>
            </a:xfrm>
            <a:custGeom>
              <a:avLst/>
              <a:gdLst/>
              <a:ahLst/>
              <a:cxnLst>
                <a:cxn ang="0">
                  <a:pos x="45" y="57"/>
                </a:cxn>
                <a:cxn ang="0">
                  <a:pos x="40" y="57"/>
                </a:cxn>
                <a:cxn ang="0">
                  <a:pos x="40" y="50"/>
                </a:cxn>
                <a:cxn ang="0">
                  <a:pos x="23" y="58"/>
                </a:cxn>
                <a:cxn ang="0">
                  <a:pos x="0" y="36"/>
                </a:cxn>
                <a:cxn ang="0">
                  <a:pos x="23" y="14"/>
                </a:cxn>
                <a:cxn ang="0">
                  <a:pos x="40" y="22"/>
                </a:cxn>
                <a:cxn ang="0">
                  <a:pos x="40" y="0"/>
                </a:cxn>
                <a:cxn ang="0">
                  <a:pos x="45" y="0"/>
                </a:cxn>
                <a:cxn ang="0">
                  <a:pos x="45" y="57"/>
                </a:cxn>
                <a:cxn ang="0">
                  <a:pos x="6" y="36"/>
                </a:cxn>
                <a:cxn ang="0">
                  <a:pos x="23" y="53"/>
                </a:cxn>
                <a:cxn ang="0">
                  <a:pos x="40" y="36"/>
                </a:cxn>
                <a:cxn ang="0">
                  <a:pos x="23" y="19"/>
                </a:cxn>
                <a:cxn ang="0">
                  <a:pos x="6" y="36"/>
                </a:cxn>
              </a:cxnLst>
              <a:rect l="0" t="0" r="r" b="b"/>
              <a:pathLst>
                <a:path w="45" h="58">
                  <a:moveTo>
                    <a:pt x="45" y="57"/>
                  </a:moveTo>
                  <a:cubicBezTo>
                    <a:pt x="40" y="57"/>
                    <a:pt x="40" y="57"/>
                    <a:pt x="40" y="57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35" y="56"/>
                    <a:pt x="30" y="58"/>
                    <a:pt x="23" y="58"/>
                  </a:cubicBezTo>
                  <a:cubicBezTo>
                    <a:pt x="10" y="58"/>
                    <a:pt x="0" y="49"/>
                    <a:pt x="0" y="36"/>
                  </a:cubicBezTo>
                  <a:cubicBezTo>
                    <a:pt x="0" y="24"/>
                    <a:pt x="10" y="14"/>
                    <a:pt x="23" y="14"/>
                  </a:cubicBezTo>
                  <a:cubicBezTo>
                    <a:pt x="30" y="14"/>
                    <a:pt x="35" y="17"/>
                    <a:pt x="40" y="2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45" y="57"/>
                  </a:lnTo>
                  <a:close/>
                  <a:moveTo>
                    <a:pt x="6" y="36"/>
                  </a:moveTo>
                  <a:cubicBezTo>
                    <a:pt x="6" y="45"/>
                    <a:pt x="13" y="53"/>
                    <a:pt x="23" y="53"/>
                  </a:cubicBezTo>
                  <a:cubicBezTo>
                    <a:pt x="32" y="53"/>
                    <a:pt x="40" y="46"/>
                    <a:pt x="40" y="36"/>
                  </a:cubicBezTo>
                  <a:cubicBezTo>
                    <a:pt x="40" y="26"/>
                    <a:pt x="32" y="19"/>
                    <a:pt x="23" y="19"/>
                  </a:cubicBezTo>
                  <a:cubicBezTo>
                    <a:pt x="13" y="19"/>
                    <a:pt x="6" y="27"/>
                    <a:pt x="6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ヒラギノ角ゴ Pro W3" pitchFamily="-32" charset="-128"/>
              </a:endParaRPr>
            </a:p>
          </p:txBody>
        </p:sp>
        <p:sp>
          <p:nvSpPr>
            <p:cNvPr id="53" name="Freeform 18"/>
            <p:cNvSpPr>
              <a:spLocks noEditPoints="1"/>
            </p:cNvSpPr>
            <p:nvPr/>
          </p:nvSpPr>
          <p:spPr bwMode="auto">
            <a:xfrm>
              <a:off x="4854575" y="4308475"/>
              <a:ext cx="115888" cy="117475"/>
            </a:xfrm>
            <a:custGeom>
              <a:avLst/>
              <a:gdLst/>
              <a:ahLst/>
              <a:cxnLst>
                <a:cxn ang="0">
                  <a:pos x="44" y="43"/>
                </a:cxn>
                <a:cxn ang="0">
                  <a:pos x="39" y="43"/>
                </a:cxn>
                <a:cxn ang="0">
                  <a:pos x="39" y="36"/>
                </a:cxn>
                <a:cxn ang="0">
                  <a:pos x="22" y="44"/>
                </a:cxn>
                <a:cxn ang="0">
                  <a:pos x="0" y="22"/>
                </a:cxn>
                <a:cxn ang="0">
                  <a:pos x="22" y="0"/>
                </a:cxn>
                <a:cxn ang="0">
                  <a:pos x="39" y="8"/>
                </a:cxn>
                <a:cxn ang="0">
                  <a:pos x="39" y="1"/>
                </a:cxn>
                <a:cxn ang="0">
                  <a:pos x="44" y="1"/>
                </a:cxn>
                <a:cxn ang="0">
                  <a:pos x="44" y="43"/>
                </a:cxn>
                <a:cxn ang="0">
                  <a:pos x="5" y="22"/>
                </a:cxn>
                <a:cxn ang="0">
                  <a:pos x="22" y="39"/>
                </a:cxn>
                <a:cxn ang="0">
                  <a:pos x="39" y="22"/>
                </a:cxn>
                <a:cxn ang="0">
                  <a:pos x="22" y="5"/>
                </a:cxn>
                <a:cxn ang="0">
                  <a:pos x="5" y="22"/>
                </a:cxn>
              </a:cxnLst>
              <a:rect l="0" t="0" r="r" b="b"/>
              <a:pathLst>
                <a:path w="44" h="44">
                  <a:moveTo>
                    <a:pt x="44" y="43"/>
                  </a:moveTo>
                  <a:cubicBezTo>
                    <a:pt x="39" y="43"/>
                    <a:pt x="39" y="43"/>
                    <a:pt x="39" y="43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5" y="41"/>
                    <a:pt x="29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9" y="0"/>
                    <a:pt x="22" y="0"/>
                  </a:cubicBezTo>
                  <a:cubicBezTo>
                    <a:pt x="29" y="0"/>
                    <a:pt x="35" y="3"/>
                    <a:pt x="39" y="8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4" y="1"/>
                    <a:pt x="44" y="1"/>
                    <a:pt x="44" y="1"/>
                  </a:cubicBezTo>
                  <a:lnTo>
                    <a:pt x="44" y="43"/>
                  </a:lnTo>
                  <a:close/>
                  <a:moveTo>
                    <a:pt x="5" y="22"/>
                  </a:moveTo>
                  <a:cubicBezTo>
                    <a:pt x="5" y="32"/>
                    <a:pt x="13" y="39"/>
                    <a:pt x="22" y="39"/>
                  </a:cubicBezTo>
                  <a:cubicBezTo>
                    <a:pt x="31" y="39"/>
                    <a:pt x="39" y="32"/>
                    <a:pt x="39" y="22"/>
                  </a:cubicBezTo>
                  <a:cubicBezTo>
                    <a:pt x="39" y="13"/>
                    <a:pt x="32" y="5"/>
                    <a:pt x="22" y="5"/>
                  </a:cubicBezTo>
                  <a:cubicBezTo>
                    <a:pt x="13" y="5"/>
                    <a:pt x="5" y="13"/>
                    <a:pt x="5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ヒラギノ角ゴ Pro W3" pitchFamily="-32" charset="-128"/>
              </a:endParaRPr>
            </a:p>
          </p:txBody>
        </p:sp>
        <p:sp>
          <p:nvSpPr>
            <p:cNvPr id="54" name="Freeform 19"/>
            <p:cNvSpPr>
              <a:spLocks/>
            </p:cNvSpPr>
            <p:nvPr/>
          </p:nvSpPr>
          <p:spPr bwMode="auto">
            <a:xfrm>
              <a:off x="4981575" y="4270375"/>
              <a:ext cx="66675" cy="152400"/>
            </a:xfrm>
            <a:custGeom>
              <a:avLst/>
              <a:gdLst/>
              <a:ahLst/>
              <a:cxnLst>
                <a:cxn ang="0">
                  <a:pos x="15" y="34"/>
                </a:cxn>
                <a:cxn ang="0">
                  <a:pos x="0" y="34"/>
                </a:cxn>
                <a:cxn ang="0">
                  <a:pos x="0" y="26"/>
                </a:cxn>
                <a:cxn ang="0">
                  <a:pos x="15" y="26"/>
                </a:cxn>
                <a:cxn ang="0">
                  <a:pos x="15" y="0"/>
                </a:cxn>
                <a:cxn ang="0">
                  <a:pos x="25" y="0"/>
                </a:cxn>
                <a:cxn ang="0">
                  <a:pos x="25" y="26"/>
                </a:cxn>
                <a:cxn ang="0">
                  <a:pos x="42" y="26"/>
                </a:cxn>
                <a:cxn ang="0">
                  <a:pos x="42" y="34"/>
                </a:cxn>
                <a:cxn ang="0">
                  <a:pos x="25" y="34"/>
                </a:cxn>
                <a:cxn ang="0">
                  <a:pos x="25" y="96"/>
                </a:cxn>
                <a:cxn ang="0">
                  <a:pos x="15" y="96"/>
                </a:cxn>
                <a:cxn ang="0">
                  <a:pos x="15" y="34"/>
                </a:cxn>
              </a:cxnLst>
              <a:rect l="0" t="0" r="r" b="b"/>
              <a:pathLst>
                <a:path w="42" h="96">
                  <a:moveTo>
                    <a:pt x="15" y="34"/>
                  </a:moveTo>
                  <a:lnTo>
                    <a:pt x="0" y="34"/>
                  </a:lnTo>
                  <a:lnTo>
                    <a:pt x="0" y="26"/>
                  </a:lnTo>
                  <a:lnTo>
                    <a:pt x="15" y="26"/>
                  </a:lnTo>
                  <a:lnTo>
                    <a:pt x="15" y="0"/>
                  </a:lnTo>
                  <a:lnTo>
                    <a:pt x="25" y="0"/>
                  </a:lnTo>
                  <a:lnTo>
                    <a:pt x="25" y="26"/>
                  </a:lnTo>
                  <a:lnTo>
                    <a:pt x="42" y="26"/>
                  </a:lnTo>
                  <a:lnTo>
                    <a:pt x="42" y="34"/>
                  </a:lnTo>
                  <a:lnTo>
                    <a:pt x="25" y="34"/>
                  </a:lnTo>
                  <a:lnTo>
                    <a:pt x="25" y="96"/>
                  </a:lnTo>
                  <a:lnTo>
                    <a:pt x="15" y="96"/>
                  </a:lnTo>
                  <a:lnTo>
                    <a:pt x="15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ヒラギノ角ゴ Pro W3" pitchFamily="-32" charset="-128"/>
              </a:endParaRPr>
            </a:p>
          </p:txBody>
        </p:sp>
        <p:sp>
          <p:nvSpPr>
            <p:cNvPr id="55" name="Freeform 20"/>
            <p:cNvSpPr>
              <a:spLocks noEditPoints="1"/>
            </p:cNvSpPr>
            <p:nvPr/>
          </p:nvSpPr>
          <p:spPr bwMode="auto">
            <a:xfrm>
              <a:off x="5051425" y="4308475"/>
              <a:ext cx="119063" cy="117475"/>
            </a:xfrm>
            <a:custGeom>
              <a:avLst/>
              <a:gdLst/>
              <a:ahLst/>
              <a:cxnLst>
                <a:cxn ang="0">
                  <a:pos x="45" y="43"/>
                </a:cxn>
                <a:cxn ang="0">
                  <a:pos x="40" y="43"/>
                </a:cxn>
                <a:cxn ang="0">
                  <a:pos x="40" y="36"/>
                </a:cxn>
                <a:cxn ang="0">
                  <a:pos x="23" y="44"/>
                </a:cxn>
                <a:cxn ang="0">
                  <a:pos x="0" y="22"/>
                </a:cxn>
                <a:cxn ang="0">
                  <a:pos x="23" y="0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5" y="1"/>
                </a:cxn>
                <a:cxn ang="0">
                  <a:pos x="45" y="43"/>
                </a:cxn>
                <a:cxn ang="0">
                  <a:pos x="6" y="22"/>
                </a:cxn>
                <a:cxn ang="0">
                  <a:pos x="23" y="39"/>
                </a:cxn>
                <a:cxn ang="0">
                  <a:pos x="40" y="22"/>
                </a:cxn>
                <a:cxn ang="0">
                  <a:pos x="23" y="5"/>
                </a:cxn>
                <a:cxn ang="0">
                  <a:pos x="6" y="22"/>
                </a:cxn>
              </a:cxnLst>
              <a:rect l="0" t="0" r="r" b="b"/>
              <a:pathLst>
                <a:path w="45" h="44">
                  <a:moveTo>
                    <a:pt x="45" y="43"/>
                  </a:moveTo>
                  <a:cubicBezTo>
                    <a:pt x="40" y="43"/>
                    <a:pt x="40" y="43"/>
                    <a:pt x="40" y="43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6" y="41"/>
                    <a:pt x="30" y="44"/>
                    <a:pt x="23" y="44"/>
                  </a:cubicBezTo>
                  <a:cubicBezTo>
                    <a:pt x="11" y="44"/>
                    <a:pt x="0" y="34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0" y="0"/>
                    <a:pt x="36" y="3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5" y="1"/>
                    <a:pt x="45" y="1"/>
                    <a:pt x="45" y="1"/>
                  </a:cubicBezTo>
                  <a:lnTo>
                    <a:pt x="45" y="43"/>
                  </a:lnTo>
                  <a:close/>
                  <a:moveTo>
                    <a:pt x="6" y="22"/>
                  </a:moveTo>
                  <a:cubicBezTo>
                    <a:pt x="6" y="32"/>
                    <a:pt x="14" y="39"/>
                    <a:pt x="23" y="39"/>
                  </a:cubicBezTo>
                  <a:cubicBezTo>
                    <a:pt x="32" y="39"/>
                    <a:pt x="40" y="32"/>
                    <a:pt x="40" y="22"/>
                  </a:cubicBezTo>
                  <a:cubicBezTo>
                    <a:pt x="40" y="13"/>
                    <a:pt x="32" y="5"/>
                    <a:pt x="23" y="5"/>
                  </a:cubicBezTo>
                  <a:cubicBezTo>
                    <a:pt x="13" y="5"/>
                    <a:pt x="6" y="13"/>
                    <a:pt x="6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ヒラギノ角ゴ Pro W3" pitchFamily="-32" charset="-128"/>
              </a:endParaRPr>
            </a:p>
          </p:txBody>
        </p:sp>
        <p:sp>
          <p:nvSpPr>
            <p:cNvPr id="56" name="Rectangle 21"/>
            <p:cNvSpPr>
              <a:spLocks noChangeArrowheads="1"/>
            </p:cNvSpPr>
            <p:nvPr/>
          </p:nvSpPr>
          <p:spPr bwMode="auto">
            <a:xfrm>
              <a:off x="5199063" y="4398963"/>
              <a:ext cx="158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ヒラギノ角ゴ Pro W3" pitchFamily="-32" charset="-128"/>
              </a:endParaRPr>
            </a:p>
          </p:txBody>
        </p:sp>
        <p:sp>
          <p:nvSpPr>
            <p:cNvPr id="57" name="Freeform 22"/>
            <p:cNvSpPr>
              <a:spLocks/>
            </p:cNvSpPr>
            <p:nvPr/>
          </p:nvSpPr>
          <p:spPr bwMode="auto">
            <a:xfrm>
              <a:off x="5289550" y="4270375"/>
              <a:ext cx="61913" cy="152400"/>
            </a:xfrm>
            <a:custGeom>
              <a:avLst/>
              <a:gdLst/>
              <a:ahLst/>
              <a:cxnLst>
                <a:cxn ang="0">
                  <a:pos x="7" y="20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7" y="15"/>
                </a:cxn>
                <a:cxn ang="0">
                  <a:pos x="10" y="5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3" y="5"/>
                </a:cxn>
                <a:cxn ang="0">
                  <a:pos x="22" y="5"/>
                </a:cxn>
                <a:cxn ang="0">
                  <a:pos x="12" y="14"/>
                </a:cxn>
                <a:cxn ang="0">
                  <a:pos x="12" y="15"/>
                </a:cxn>
                <a:cxn ang="0">
                  <a:pos x="23" y="15"/>
                </a:cxn>
                <a:cxn ang="0">
                  <a:pos x="23" y="20"/>
                </a:cxn>
                <a:cxn ang="0">
                  <a:pos x="12" y="20"/>
                </a:cxn>
                <a:cxn ang="0">
                  <a:pos x="12" y="57"/>
                </a:cxn>
                <a:cxn ang="0">
                  <a:pos x="7" y="57"/>
                </a:cxn>
                <a:cxn ang="0">
                  <a:pos x="7" y="20"/>
                </a:cxn>
              </a:cxnLst>
              <a:rect l="0" t="0" r="r" b="b"/>
              <a:pathLst>
                <a:path w="23" h="57">
                  <a:moveTo>
                    <a:pt x="7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9"/>
                    <a:pt x="8" y="7"/>
                    <a:pt x="10" y="5"/>
                  </a:cubicBezTo>
                  <a:cubicBezTo>
                    <a:pt x="12" y="2"/>
                    <a:pt x="17" y="0"/>
                    <a:pt x="2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15" y="5"/>
                    <a:pt x="12" y="8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7" y="57"/>
                    <a:pt x="7" y="57"/>
                    <a:pt x="7" y="57"/>
                  </a:cubicBezTo>
                  <a:lnTo>
                    <a:pt x="7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ヒラギノ角ゴ Pro W3" pitchFamily="-32" charset="-128"/>
              </a:endParaRPr>
            </a:p>
          </p:txBody>
        </p:sp>
        <p:sp>
          <p:nvSpPr>
            <p:cNvPr id="58" name="Freeform 23"/>
            <p:cNvSpPr>
              <a:spLocks noEditPoints="1"/>
            </p:cNvSpPr>
            <p:nvPr/>
          </p:nvSpPr>
          <p:spPr bwMode="auto">
            <a:xfrm>
              <a:off x="5356225" y="4308475"/>
              <a:ext cx="117475" cy="117475"/>
            </a:xfrm>
            <a:custGeom>
              <a:avLst/>
              <a:gdLst/>
              <a:ahLst/>
              <a:cxnLst>
                <a:cxn ang="0">
                  <a:pos x="44" y="43"/>
                </a:cxn>
                <a:cxn ang="0">
                  <a:pos x="39" y="43"/>
                </a:cxn>
                <a:cxn ang="0">
                  <a:pos x="39" y="36"/>
                </a:cxn>
                <a:cxn ang="0">
                  <a:pos x="23" y="44"/>
                </a:cxn>
                <a:cxn ang="0">
                  <a:pos x="0" y="22"/>
                </a:cxn>
                <a:cxn ang="0">
                  <a:pos x="22" y="0"/>
                </a:cxn>
                <a:cxn ang="0">
                  <a:pos x="39" y="8"/>
                </a:cxn>
                <a:cxn ang="0">
                  <a:pos x="39" y="1"/>
                </a:cxn>
                <a:cxn ang="0">
                  <a:pos x="44" y="1"/>
                </a:cxn>
                <a:cxn ang="0">
                  <a:pos x="44" y="43"/>
                </a:cxn>
                <a:cxn ang="0">
                  <a:pos x="5" y="22"/>
                </a:cxn>
                <a:cxn ang="0">
                  <a:pos x="22" y="39"/>
                </a:cxn>
                <a:cxn ang="0">
                  <a:pos x="39" y="22"/>
                </a:cxn>
                <a:cxn ang="0">
                  <a:pos x="22" y="5"/>
                </a:cxn>
                <a:cxn ang="0">
                  <a:pos x="5" y="22"/>
                </a:cxn>
              </a:cxnLst>
              <a:rect l="0" t="0" r="r" b="b"/>
              <a:pathLst>
                <a:path w="44" h="44">
                  <a:moveTo>
                    <a:pt x="44" y="43"/>
                  </a:moveTo>
                  <a:cubicBezTo>
                    <a:pt x="39" y="43"/>
                    <a:pt x="39" y="43"/>
                    <a:pt x="39" y="43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5" y="41"/>
                    <a:pt x="29" y="44"/>
                    <a:pt x="23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9" y="0"/>
                    <a:pt x="22" y="0"/>
                  </a:cubicBezTo>
                  <a:cubicBezTo>
                    <a:pt x="29" y="0"/>
                    <a:pt x="35" y="3"/>
                    <a:pt x="39" y="8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4" y="1"/>
                    <a:pt x="44" y="1"/>
                    <a:pt x="44" y="1"/>
                  </a:cubicBezTo>
                  <a:lnTo>
                    <a:pt x="44" y="43"/>
                  </a:lnTo>
                  <a:close/>
                  <a:moveTo>
                    <a:pt x="5" y="22"/>
                  </a:moveTo>
                  <a:cubicBezTo>
                    <a:pt x="5" y="32"/>
                    <a:pt x="13" y="39"/>
                    <a:pt x="22" y="39"/>
                  </a:cubicBezTo>
                  <a:cubicBezTo>
                    <a:pt x="31" y="39"/>
                    <a:pt x="39" y="32"/>
                    <a:pt x="39" y="22"/>
                  </a:cubicBezTo>
                  <a:cubicBezTo>
                    <a:pt x="39" y="13"/>
                    <a:pt x="32" y="5"/>
                    <a:pt x="22" y="5"/>
                  </a:cubicBezTo>
                  <a:cubicBezTo>
                    <a:pt x="13" y="5"/>
                    <a:pt x="5" y="13"/>
                    <a:pt x="5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ヒラギノ角ゴ Pro W3" pitchFamily="-32" charset="-128"/>
              </a:endParaRPr>
            </a:p>
          </p:txBody>
        </p:sp>
        <p:sp>
          <p:nvSpPr>
            <p:cNvPr id="59" name="Freeform 24"/>
            <p:cNvSpPr>
              <a:spLocks/>
            </p:cNvSpPr>
            <p:nvPr/>
          </p:nvSpPr>
          <p:spPr bwMode="auto">
            <a:xfrm>
              <a:off x="5494338" y="4308475"/>
              <a:ext cx="73025" cy="117475"/>
            </a:xfrm>
            <a:custGeom>
              <a:avLst/>
              <a:gdLst/>
              <a:ahLst/>
              <a:cxnLst>
                <a:cxn ang="0">
                  <a:pos x="6" y="31"/>
                </a:cxn>
                <a:cxn ang="0">
                  <a:pos x="14" y="39"/>
                </a:cxn>
                <a:cxn ang="0">
                  <a:pos x="21" y="32"/>
                </a:cxn>
                <a:cxn ang="0">
                  <a:pos x="13" y="24"/>
                </a:cxn>
                <a:cxn ang="0">
                  <a:pos x="2" y="12"/>
                </a:cxn>
                <a:cxn ang="0">
                  <a:pos x="14" y="0"/>
                </a:cxn>
                <a:cxn ang="0">
                  <a:pos x="26" y="11"/>
                </a:cxn>
                <a:cxn ang="0">
                  <a:pos x="20" y="11"/>
                </a:cxn>
                <a:cxn ang="0">
                  <a:pos x="13" y="5"/>
                </a:cxn>
                <a:cxn ang="0">
                  <a:pos x="7" y="11"/>
                </a:cxn>
                <a:cxn ang="0">
                  <a:pos x="15" y="18"/>
                </a:cxn>
                <a:cxn ang="0">
                  <a:pos x="27" y="31"/>
                </a:cxn>
                <a:cxn ang="0">
                  <a:pos x="14" y="44"/>
                </a:cxn>
                <a:cxn ang="0">
                  <a:pos x="0" y="31"/>
                </a:cxn>
                <a:cxn ang="0">
                  <a:pos x="6" y="31"/>
                </a:cxn>
              </a:cxnLst>
              <a:rect l="0" t="0" r="r" b="b"/>
              <a:pathLst>
                <a:path w="27" h="44">
                  <a:moveTo>
                    <a:pt x="6" y="31"/>
                  </a:moveTo>
                  <a:cubicBezTo>
                    <a:pt x="6" y="36"/>
                    <a:pt x="9" y="39"/>
                    <a:pt x="14" y="39"/>
                  </a:cubicBezTo>
                  <a:cubicBezTo>
                    <a:pt x="18" y="39"/>
                    <a:pt x="21" y="36"/>
                    <a:pt x="21" y="32"/>
                  </a:cubicBezTo>
                  <a:cubicBezTo>
                    <a:pt x="21" y="28"/>
                    <a:pt x="19" y="26"/>
                    <a:pt x="13" y="24"/>
                  </a:cubicBezTo>
                  <a:cubicBezTo>
                    <a:pt x="5" y="21"/>
                    <a:pt x="2" y="18"/>
                    <a:pt x="2" y="12"/>
                  </a:cubicBezTo>
                  <a:cubicBezTo>
                    <a:pt x="2" y="5"/>
                    <a:pt x="7" y="0"/>
                    <a:pt x="14" y="0"/>
                  </a:cubicBezTo>
                  <a:cubicBezTo>
                    <a:pt x="20" y="0"/>
                    <a:pt x="25" y="5"/>
                    <a:pt x="26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7"/>
                    <a:pt x="17" y="5"/>
                    <a:pt x="13" y="5"/>
                  </a:cubicBezTo>
                  <a:cubicBezTo>
                    <a:pt x="10" y="5"/>
                    <a:pt x="7" y="8"/>
                    <a:pt x="7" y="11"/>
                  </a:cubicBezTo>
                  <a:cubicBezTo>
                    <a:pt x="7" y="14"/>
                    <a:pt x="9" y="16"/>
                    <a:pt x="15" y="18"/>
                  </a:cubicBezTo>
                  <a:cubicBezTo>
                    <a:pt x="23" y="21"/>
                    <a:pt x="27" y="25"/>
                    <a:pt x="27" y="31"/>
                  </a:cubicBezTo>
                  <a:cubicBezTo>
                    <a:pt x="27" y="39"/>
                    <a:pt x="21" y="44"/>
                    <a:pt x="14" y="44"/>
                  </a:cubicBezTo>
                  <a:cubicBezTo>
                    <a:pt x="6" y="44"/>
                    <a:pt x="0" y="39"/>
                    <a:pt x="0" y="31"/>
                  </a:cubicBezTo>
                  <a:lnTo>
                    <a:pt x="6" y="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ヒラギノ角ゴ Pro W3" pitchFamily="-32" charset="-128"/>
              </a:endParaRPr>
            </a:p>
          </p:txBody>
        </p:sp>
        <p:sp>
          <p:nvSpPr>
            <p:cNvPr id="60" name="Freeform 25"/>
            <p:cNvSpPr>
              <a:spLocks/>
            </p:cNvSpPr>
            <p:nvPr/>
          </p:nvSpPr>
          <p:spPr bwMode="auto">
            <a:xfrm>
              <a:off x="5575300" y="4270375"/>
              <a:ext cx="63500" cy="152400"/>
            </a:xfrm>
            <a:custGeom>
              <a:avLst/>
              <a:gdLst/>
              <a:ahLst/>
              <a:cxnLst>
                <a:cxn ang="0">
                  <a:pos x="15" y="34"/>
                </a:cxn>
                <a:cxn ang="0">
                  <a:pos x="0" y="34"/>
                </a:cxn>
                <a:cxn ang="0">
                  <a:pos x="0" y="26"/>
                </a:cxn>
                <a:cxn ang="0">
                  <a:pos x="15" y="26"/>
                </a:cxn>
                <a:cxn ang="0">
                  <a:pos x="15" y="0"/>
                </a:cxn>
                <a:cxn ang="0">
                  <a:pos x="23" y="0"/>
                </a:cxn>
                <a:cxn ang="0">
                  <a:pos x="23" y="26"/>
                </a:cxn>
                <a:cxn ang="0">
                  <a:pos x="40" y="26"/>
                </a:cxn>
                <a:cxn ang="0">
                  <a:pos x="40" y="34"/>
                </a:cxn>
                <a:cxn ang="0">
                  <a:pos x="23" y="34"/>
                </a:cxn>
                <a:cxn ang="0">
                  <a:pos x="23" y="96"/>
                </a:cxn>
                <a:cxn ang="0">
                  <a:pos x="15" y="96"/>
                </a:cxn>
                <a:cxn ang="0">
                  <a:pos x="15" y="34"/>
                </a:cxn>
              </a:cxnLst>
              <a:rect l="0" t="0" r="r" b="b"/>
              <a:pathLst>
                <a:path w="40" h="96">
                  <a:moveTo>
                    <a:pt x="15" y="34"/>
                  </a:moveTo>
                  <a:lnTo>
                    <a:pt x="0" y="34"/>
                  </a:lnTo>
                  <a:lnTo>
                    <a:pt x="0" y="26"/>
                  </a:lnTo>
                  <a:lnTo>
                    <a:pt x="15" y="26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3" y="26"/>
                  </a:lnTo>
                  <a:lnTo>
                    <a:pt x="40" y="26"/>
                  </a:lnTo>
                  <a:lnTo>
                    <a:pt x="40" y="34"/>
                  </a:lnTo>
                  <a:lnTo>
                    <a:pt x="23" y="34"/>
                  </a:lnTo>
                  <a:lnTo>
                    <a:pt x="23" y="96"/>
                  </a:lnTo>
                  <a:lnTo>
                    <a:pt x="15" y="96"/>
                  </a:lnTo>
                  <a:lnTo>
                    <a:pt x="15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ヒラギノ角ゴ Pro W3" pitchFamily="-32" charset="-128"/>
              </a:endParaRPr>
            </a:p>
          </p:txBody>
        </p:sp>
        <p:sp>
          <p:nvSpPr>
            <p:cNvPr id="61" name="Freeform 26"/>
            <p:cNvSpPr>
              <a:spLocks noEditPoints="1"/>
            </p:cNvSpPr>
            <p:nvPr/>
          </p:nvSpPr>
          <p:spPr bwMode="auto">
            <a:xfrm>
              <a:off x="5710238" y="4270375"/>
              <a:ext cx="12700" cy="152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17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0" y="26"/>
                </a:cxn>
                <a:cxn ang="0">
                  <a:pos x="8" y="26"/>
                </a:cxn>
                <a:cxn ang="0">
                  <a:pos x="8" y="96"/>
                </a:cxn>
                <a:cxn ang="0">
                  <a:pos x="0" y="96"/>
                </a:cxn>
                <a:cxn ang="0">
                  <a:pos x="0" y="26"/>
                </a:cxn>
              </a:cxnLst>
              <a:rect l="0" t="0" r="r" b="b"/>
              <a:pathLst>
                <a:path w="8" h="96">
                  <a:moveTo>
                    <a:pt x="0" y="0"/>
                  </a:moveTo>
                  <a:lnTo>
                    <a:pt x="8" y="0"/>
                  </a:lnTo>
                  <a:lnTo>
                    <a:pt x="8" y="17"/>
                  </a:lnTo>
                  <a:lnTo>
                    <a:pt x="0" y="17"/>
                  </a:lnTo>
                  <a:lnTo>
                    <a:pt x="0" y="0"/>
                  </a:lnTo>
                  <a:close/>
                  <a:moveTo>
                    <a:pt x="0" y="26"/>
                  </a:moveTo>
                  <a:lnTo>
                    <a:pt x="8" y="26"/>
                  </a:lnTo>
                  <a:lnTo>
                    <a:pt x="8" y="96"/>
                  </a:lnTo>
                  <a:lnTo>
                    <a:pt x="0" y="9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ヒラギノ角ゴ Pro W3" pitchFamily="-32" charset="-128"/>
              </a:endParaRPr>
            </a:p>
          </p:txBody>
        </p:sp>
        <p:sp>
          <p:nvSpPr>
            <p:cNvPr id="62" name="Freeform 27"/>
            <p:cNvSpPr>
              <a:spLocks/>
            </p:cNvSpPr>
            <p:nvPr/>
          </p:nvSpPr>
          <p:spPr bwMode="auto">
            <a:xfrm>
              <a:off x="5754688" y="4308475"/>
              <a:ext cx="98425" cy="11430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" y="1"/>
                </a:cxn>
                <a:cxn ang="0">
                  <a:pos x="5" y="6"/>
                </a:cxn>
                <a:cxn ang="0">
                  <a:pos x="18" y="0"/>
                </a:cxn>
                <a:cxn ang="0">
                  <a:pos x="37" y="20"/>
                </a:cxn>
                <a:cxn ang="0">
                  <a:pos x="37" y="43"/>
                </a:cxn>
                <a:cxn ang="0">
                  <a:pos x="31" y="43"/>
                </a:cxn>
                <a:cxn ang="0">
                  <a:pos x="31" y="20"/>
                </a:cxn>
                <a:cxn ang="0">
                  <a:pos x="18" y="5"/>
                </a:cxn>
                <a:cxn ang="0">
                  <a:pos x="7" y="10"/>
                </a:cxn>
                <a:cxn ang="0">
                  <a:pos x="5" y="20"/>
                </a:cxn>
                <a:cxn ang="0">
                  <a:pos x="5" y="43"/>
                </a:cxn>
                <a:cxn ang="0">
                  <a:pos x="0" y="43"/>
                </a:cxn>
                <a:cxn ang="0">
                  <a:pos x="0" y="1"/>
                </a:cxn>
              </a:cxnLst>
              <a:rect l="0" t="0" r="r" b="b"/>
              <a:pathLst>
                <a:path w="37" h="43">
                  <a:moveTo>
                    <a:pt x="0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9" y="2"/>
                    <a:pt x="13" y="0"/>
                    <a:pt x="18" y="0"/>
                  </a:cubicBezTo>
                  <a:cubicBezTo>
                    <a:pt x="29" y="0"/>
                    <a:pt x="37" y="8"/>
                    <a:pt x="37" y="20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1"/>
                    <a:pt x="26" y="5"/>
                    <a:pt x="18" y="5"/>
                  </a:cubicBezTo>
                  <a:cubicBezTo>
                    <a:pt x="14" y="5"/>
                    <a:pt x="10" y="7"/>
                    <a:pt x="7" y="10"/>
                  </a:cubicBezTo>
                  <a:cubicBezTo>
                    <a:pt x="6" y="13"/>
                    <a:pt x="5" y="15"/>
                    <a:pt x="5" y="20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ヒラギノ角ゴ Pro W3" pitchFamily="-32" charset="-128"/>
              </a:endParaRPr>
            </a:p>
          </p:txBody>
        </p:sp>
        <p:sp>
          <p:nvSpPr>
            <p:cNvPr id="63" name="Freeform 28"/>
            <p:cNvSpPr>
              <a:spLocks/>
            </p:cNvSpPr>
            <p:nvPr/>
          </p:nvSpPr>
          <p:spPr bwMode="auto">
            <a:xfrm>
              <a:off x="5872163" y="4308475"/>
              <a:ext cx="71438" cy="117475"/>
            </a:xfrm>
            <a:custGeom>
              <a:avLst/>
              <a:gdLst/>
              <a:ahLst/>
              <a:cxnLst>
                <a:cxn ang="0">
                  <a:pos x="6" y="31"/>
                </a:cxn>
                <a:cxn ang="0">
                  <a:pos x="14" y="39"/>
                </a:cxn>
                <a:cxn ang="0">
                  <a:pos x="21" y="32"/>
                </a:cxn>
                <a:cxn ang="0">
                  <a:pos x="13" y="24"/>
                </a:cxn>
                <a:cxn ang="0">
                  <a:pos x="2" y="12"/>
                </a:cxn>
                <a:cxn ang="0">
                  <a:pos x="14" y="0"/>
                </a:cxn>
                <a:cxn ang="0">
                  <a:pos x="26" y="11"/>
                </a:cxn>
                <a:cxn ang="0">
                  <a:pos x="20" y="11"/>
                </a:cxn>
                <a:cxn ang="0">
                  <a:pos x="14" y="5"/>
                </a:cxn>
                <a:cxn ang="0">
                  <a:pos x="7" y="11"/>
                </a:cxn>
                <a:cxn ang="0">
                  <a:pos x="15" y="18"/>
                </a:cxn>
                <a:cxn ang="0">
                  <a:pos x="27" y="31"/>
                </a:cxn>
                <a:cxn ang="0">
                  <a:pos x="14" y="44"/>
                </a:cxn>
                <a:cxn ang="0">
                  <a:pos x="0" y="31"/>
                </a:cxn>
                <a:cxn ang="0">
                  <a:pos x="6" y="31"/>
                </a:cxn>
              </a:cxnLst>
              <a:rect l="0" t="0" r="r" b="b"/>
              <a:pathLst>
                <a:path w="27" h="44">
                  <a:moveTo>
                    <a:pt x="6" y="31"/>
                  </a:moveTo>
                  <a:cubicBezTo>
                    <a:pt x="6" y="36"/>
                    <a:pt x="9" y="39"/>
                    <a:pt x="14" y="39"/>
                  </a:cubicBezTo>
                  <a:cubicBezTo>
                    <a:pt x="18" y="39"/>
                    <a:pt x="21" y="36"/>
                    <a:pt x="21" y="32"/>
                  </a:cubicBezTo>
                  <a:cubicBezTo>
                    <a:pt x="21" y="28"/>
                    <a:pt x="19" y="26"/>
                    <a:pt x="13" y="24"/>
                  </a:cubicBezTo>
                  <a:cubicBezTo>
                    <a:pt x="5" y="21"/>
                    <a:pt x="2" y="18"/>
                    <a:pt x="2" y="12"/>
                  </a:cubicBezTo>
                  <a:cubicBezTo>
                    <a:pt x="2" y="5"/>
                    <a:pt x="7" y="0"/>
                    <a:pt x="14" y="0"/>
                  </a:cubicBezTo>
                  <a:cubicBezTo>
                    <a:pt x="20" y="0"/>
                    <a:pt x="26" y="5"/>
                    <a:pt x="26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7"/>
                    <a:pt x="17" y="5"/>
                    <a:pt x="14" y="5"/>
                  </a:cubicBezTo>
                  <a:cubicBezTo>
                    <a:pt x="10" y="5"/>
                    <a:pt x="7" y="8"/>
                    <a:pt x="7" y="11"/>
                  </a:cubicBezTo>
                  <a:cubicBezTo>
                    <a:pt x="7" y="14"/>
                    <a:pt x="9" y="16"/>
                    <a:pt x="15" y="18"/>
                  </a:cubicBezTo>
                  <a:cubicBezTo>
                    <a:pt x="24" y="21"/>
                    <a:pt x="27" y="25"/>
                    <a:pt x="27" y="31"/>
                  </a:cubicBezTo>
                  <a:cubicBezTo>
                    <a:pt x="27" y="39"/>
                    <a:pt x="21" y="44"/>
                    <a:pt x="14" y="44"/>
                  </a:cubicBezTo>
                  <a:cubicBezTo>
                    <a:pt x="6" y="44"/>
                    <a:pt x="0" y="39"/>
                    <a:pt x="0" y="31"/>
                  </a:cubicBezTo>
                  <a:lnTo>
                    <a:pt x="6" y="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ヒラギノ角ゴ Pro W3" pitchFamily="-32" charset="-128"/>
              </a:endParaRPr>
            </a:p>
          </p:txBody>
        </p:sp>
        <p:sp>
          <p:nvSpPr>
            <p:cNvPr id="64" name="Freeform 29"/>
            <p:cNvSpPr>
              <a:spLocks noEditPoints="1"/>
            </p:cNvSpPr>
            <p:nvPr/>
          </p:nvSpPr>
          <p:spPr bwMode="auto">
            <a:xfrm>
              <a:off x="5967413" y="4270375"/>
              <a:ext cx="14288" cy="152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17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0" y="26"/>
                </a:cxn>
                <a:cxn ang="0">
                  <a:pos x="9" y="26"/>
                </a:cxn>
                <a:cxn ang="0">
                  <a:pos x="9" y="96"/>
                </a:cxn>
                <a:cxn ang="0">
                  <a:pos x="0" y="96"/>
                </a:cxn>
                <a:cxn ang="0">
                  <a:pos x="0" y="26"/>
                </a:cxn>
              </a:cxnLst>
              <a:rect l="0" t="0" r="r" b="b"/>
              <a:pathLst>
                <a:path w="9" h="96">
                  <a:moveTo>
                    <a:pt x="0" y="0"/>
                  </a:moveTo>
                  <a:lnTo>
                    <a:pt x="9" y="0"/>
                  </a:lnTo>
                  <a:lnTo>
                    <a:pt x="9" y="17"/>
                  </a:lnTo>
                  <a:lnTo>
                    <a:pt x="0" y="17"/>
                  </a:lnTo>
                  <a:lnTo>
                    <a:pt x="0" y="0"/>
                  </a:lnTo>
                  <a:close/>
                  <a:moveTo>
                    <a:pt x="0" y="26"/>
                  </a:moveTo>
                  <a:lnTo>
                    <a:pt x="9" y="26"/>
                  </a:lnTo>
                  <a:lnTo>
                    <a:pt x="9" y="96"/>
                  </a:lnTo>
                  <a:lnTo>
                    <a:pt x="0" y="9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ヒラギノ角ゴ Pro W3" pitchFamily="-32" charset="-128"/>
              </a:endParaRPr>
            </a:p>
          </p:txBody>
        </p:sp>
        <p:sp>
          <p:nvSpPr>
            <p:cNvPr id="65" name="Freeform 30"/>
            <p:cNvSpPr>
              <a:spLocks noEditPoints="1"/>
            </p:cNvSpPr>
            <p:nvPr/>
          </p:nvSpPr>
          <p:spPr bwMode="auto">
            <a:xfrm>
              <a:off x="6005513" y="4308475"/>
              <a:ext cx="117475" cy="158750"/>
            </a:xfrm>
            <a:custGeom>
              <a:avLst/>
              <a:gdLst/>
              <a:ahLst/>
              <a:cxnLst>
                <a:cxn ang="0">
                  <a:pos x="44" y="38"/>
                </a:cxn>
                <a:cxn ang="0">
                  <a:pos x="40" y="52"/>
                </a:cxn>
                <a:cxn ang="0">
                  <a:pos x="22" y="60"/>
                </a:cxn>
                <a:cxn ang="0">
                  <a:pos x="2" y="44"/>
                </a:cxn>
                <a:cxn ang="0">
                  <a:pos x="7" y="44"/>
                </a:cxn>
                <a:cxn ang="0">
                  <a:pos x="23" y="55"/>
                </a:cxn>
                <a:cxn ang="0">
                  <a:pos x="39" y="40"/>
                </a:cxn>
                <a:cxn ang="0">
                  <a:pos x="39" y="35"/>
                </a:cxn>
                <a:cxn ang="0">
                  <a:pos x="22" y="44"/>
                </a:cxn>
                <a:cxn ang="0">
                  <a:pos x="0" y="22"/>
                </a:cxn>
                <a:cxn ang="0">
                  <a:pos x="22" y="0"/>
                </a:cxn>
                <a:cxn ang="0">
                  <a:pos x="39" y="9"/>
                </a:cxn>
                <a:cxn ang="0">
                  <a:pos x="39" y="1"/>
                </a:cxn>
                <a:cxn ang="0">
                  <a:pos x="44" y="1"/>
                </a:cxn>
                <a:cxn ang="0">
                  <a:pos x="44" y="38"/>
                </a:cxn>
                <a:cxn ang="0">
                  <a:pos x="6" y="22"/>
                </a:cxn>
                <a:cxn ang="0">
                  <a:pos x="22" y="39"/>
                </a:cxn>
                <a:cxn ang="0">
                  <a:pos x="39" y="22"/>
                </a:cxn>
                <a:cxn ang="0">
                  <a:pos x="22" y="5"/>
                </a:cxn>
                <a:cxn ang="0">
                  <a:pos x="6" y="22"/>
                </a:cxn>
              </a:cxnLst>
              <a:rect l="0" t="0" r="r" b="b"/>
              <a:pathLst>
                <a:path w="44" h="60">
                  <a:moveTo>
                    <a:pt x="44" y="38"/>
                  </a:moveTo>
                  <a:cubicBezTo>
                    <a:pt x="44" y="45"/>
                    <a:pt x="43" y="48"/>
                    <a:pt x="40" y="52"/>
                  </a:cubicBezTo>
                  <a:cubicBezTo>
                    <a:pt x="36" y="57"/>
                    <a:pt x="30" y="60"/>
                    <a:pt x="22" y="60"/>
                  </a:cubicBezTo>
                  <a:cubicBezTo>
                    <a:pt x="13" y="60"/>
                    <a:pt x="5" y="54"/>
                    <a:pt x="2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11" y="52"/>
                    <a:pt x="16" y="55"/>
                    <a:pt x="23" y="55"/>
                  </a:cubicBezTo>
                  <a:cubicBezTo>
                    <a:pt x="32" y="55"/>
                    <a:pt x="39" y="49"/>
                    <a:pt x="39" y="40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6" y="41"/>
                    <a:pt x="30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9" y="0"/>
                    <a:pt x="35" y="3"/>
                    <a:pt x="39" y="9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4" y="1"/>
                    <a:pt x="44" y="1"/>
                    <a:pt x="44" y="1"/>
                  </a:cubicBezTo>
                  <a:lnTo>
                    <a:pt x="44" y="38"/>
                  </a:lnTo>
                  <a:close/>
                  <a:moveTo>
                    <a:pt x="6" y="22"/>
                  </a:moveTo>
                  <a:cubicBezTo>
                    <a:pt x="6" y="32"/>
                    <a:pt x="13" y="39"/>
                    <a:pt x="22" y="39"/>
                  </a:cubicBezTo>
                  <a:cubicBezTo>
                    <a:pt x="31" y="39"/>
                    <a:pt x="39" y="32"/>
                    <a:pt x="39" y="22"/>
                  </a:cubicBezTo>
                  <a:cubicBezTo>
                    <a:pt x="39" y="13"/>
                    <a:pt x="31" y="5"/>
                    <a:pt x="22" y="5"/>
                  </a:cubicBezTo>
                  <a:cubicBezTo>
                    <a:pt x="13" y="5"/>
                    <a:pt x="6" y="12"/>
                    <a:pt x="6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ヒラギノ角ゴ Pro W3" pitchFamily="-32" charset="-128"/>
              </a:endParaRPr>
            </a:p>
          </p:txBody>
        </p:sp>
        <p:sp>
          <p:nvSpPr>
            <p:cNvPr id="66" name="Freeform 31"/>
            <p:cNvSpPr>
              <a:spLocks/>
            </p:cNvSpPr>
            <p:nvPr/>
          </p:nvSpPr>
          <p:spPr bwMode="auto">
            <a:xfrm>
              <a:off x="6151563" y="4270375"/>
              <a:ext cx="101600" cy="152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20"/>
                </a:cxn>
                <a:cxn ang="0">
                  <a:pos x="19" y="14"/>
                </a:cxn>
                <a:cxn ang="0">
                  <a:pos x="38" y="34"/>
                </a:cxn>
                <a:cxn ang="0">
                  <a:pos x="38" y="57"/>
                </a:cxn>
                <a:cxn ang="0">
                  <a:pos x="32" y="57"/>
                </a:cxn>
                <a:cxn ang="0">
                  <a:pos x="32" y="34"/>
                </a:cxn>
                <a:cxn ang="0">
                  <a:pos x="19" y="19"/>
                </a:cxn>
                <a:cxn ang="0">
                  <a:pos x="8" y="24"/>
                </a:cxn>
                <a:cxn ang="0">
                  <a:pos x="6" y="34"/>
                </a:cxn>
                <a:cxn ang="0">
                  <a:pos x="6" y="57"/>
                </a:cxn>
                <a:cxn ang="0">
                  <a:pos x="0" y="57"/>
                </a:cxn>
                <a:cxn ang="0">
                  <a:pos x="0" y="0"/>
                </a:cxn>
              </a:cxnLst>
              <a:rect l="0" t="0" r="r" b="b"/>
              <a:pathLst>
                <a:path w="38" h="57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8" y="16"/>
                    <a:pt x="13" y="14"/>
                    <a:pt x="19" y="14"/>
                  </a:cubicBezTo>
                  <a:cubicBezTo>
                    <a:pt x="30" y="14"/>
                    <a:pt x="38" y="22"/>
                    <a:pt x="38" y="34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25"/>
                    <a:pt x="27" y="19"/>
                    <a:pt x="19" y="19"/>
                  </a:cubicBezTo>
                  <a:cubicBezTo>
                    <a:pt x="14" y="19"/>
                    <a:pt x="10" y="21"/>
                    <a:pt x="8" y="24"/>
                  </a:cubicBezTo>
                  <a:cubicBezTo>
                    <a:pt x="6" y="27"/>
                    <a:pt x="6" y="29"/>
                    <a:pt x="6" y="34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ヒラギノ角ゴ Pro W3" pitchFamily="-32" charset="-128"/>
              </a:endParaRPr>
            </a:p>
          </p:txBody>
        </p:sp>
        <p:sp>
          <p:nvSpPr>
            <p:cNvPr id="67" name="Freeform 32"/>
            <p:cNvSpPr>
              <a:spLocks/>
            </p:cNvSpPr>
            <p:nvPr/>
          </p:nvSpPr>
          <p:spPr bwMode="auto">
            <a:xfrm>
              <a:off x="6261100" y="4270375"/>
              <a:ext cx="66675" cy="152400"/>
            </a:xfrm>
            <a:custGeom>
              <a:avLst/>
              <a:gdLst/>
              <a:ahLst/>
              <a:cxnLst>
                <a:cxn ang="0">
                  <a:pos x="15" y="34"/>
                </a:cxn>
                <a:cxn ang="0">
                  <a:pos x="0" y="34"/>
                </a:cxn>
                <a:cxn ang="0">
                  <a:pos x="0" y="26"/>
                </a:cxn>
                <a:cxn ang="0">
                  <a:pos x="15" y="26"/>
                </a:cxn>
                <a:cxn ang="0">
                  <a:pos x="15" y="0"/>
                </a:cxn>
                <a:cxn ang="0">
                  <a:pos x="25" y="0"/>
                </a:cxn>
                <a:cxn ang="0">
                  <a:pos x="25" y="26"/>
                </a:cxn>
                <a:cxn ang="0">
                  <a:pos x="42" y="26"/>
                </a:cxn>
                <a:cxn ang="0">
                  <a:pos x="42" y="34"/>
                </a:cxn>
                <a:cxn ang="0">
                  <a:pos x="25" y="34"/>
                </a:cxn>
                <a:cxn ang="0">
                  <a:pos x="25" y="96"/>
                </a:cxn>
                <a:cxn ang="0">
                  <a:pos x="15" y="96"/>
                </a:cxn>
                <a:cxn ang="0">
                  <a:pos x="15" y="34"/>
                </a:cxn>
              </a:cxnLst>
              <a:rect l="0" t="0" r="r" b="b"/>
              <a:pathLst>
                <a:path w="42" h="96">
                  <a:moveTo>
                    <a:pt x="15" y="34"/>
                  </a:moveTo>
                  <a:lnTo>
                    <a:pt x="0" y="34"/>
                  </a:lnTo>
                  <a:lnTo>
                    <a:pt x="0" y="26"/>
                  </a:lnTo>
                  <a:lnTo>
                    <a:pt x="15" y="26"/>
                  </a:lnTo>
                  <a:lnTo>
                    <a:pt x="15" y="0"/>
                  </a:lnTo>
                  <a:lnTo>
                    <a:pt x="25" y="0"/>
                  </a:lnTo>
                  <a:lnTo>
                    <a:pt x="25" y="26"/>
                  </a:lnTo>
                  <a:lnTo>
                    <a:pt x="42" y="26"/>
                  </a:lnTo>
                  <a:lnTo>
                    <a:pt x="42" y="34"/>
                  </a:lnTo>
                  <a:lnTo>
                    <a:pt x="25" y="34"/>
                  </a:lnTo>
                  <a:lnTo>
                    <a:pt x="25" y="96"/>
                  </a:lnTo>
                  <a:lnTo>
                    <a:pt x="15" y="96"/>
                  </a:lnTo>
                  <a:lnTo>
                    <a:pt x="15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ヒラギノ角ゴ Pro W3" pitchFamily="-32" charset="-128"/>
              </a:endParaRPr>
            </a:p>
          </p:txBody>
        </p:sp>
        <p:sp>
          <p:nvSpPr>
            <p:cNvPr id="68" name="Freeform 33"/>
            <p:cNvSpPr>
              <a:spLocks/>
            </p:cNvSpPr>
            <p:nvPr/>
          </p:nvSpPr>
          <p:spPr bwMode="auto">
            <a:xfrm>
              <a:off x="6332538" y="4308475"/>
              <a:ext cx="69850" cy="117475"/>
            </a:xfrm>
            <a:custGeom>
              <a:avLst/>
              <a:gdLst/>
              <a:ahLst/>
              <a:cxnLst>
                <a:cxn ang="0">
                  <a:pos x="5" y="31"/>
                </a:cxn>
                <a:cxn ang="0">
                  <a:pos x="13" y="39"/>
                </a:cxn>
                <a:cxn ang="0">
                  <a:pos x="21" y="32"/>
                </a:cxn>
                <a:cxn ang="0">
                  <a:pos x="12" y="24"/>
                </a:cxn>
                <a:cxn ang="0">
                  <a:pos x="1" y="12"/>
                </a:cxn>
                <a:cxn ang="0">
                  <a:pos x="13" y="0"/>
                </a:cxn>
                <a:cxn ang="0">
                  <a:pos x="25" y="11"/>
                </a:cxn>
                <a:cxn ang="0">
                  <a:pos x="19" y="11"/>
                </a:cxn>
                <a:cxn ang="0">
                  <a:pos x="13" y="5"/>
                </a:cxn>
                <a:cxn ang="0">
                  <a:pos x="7" y="11"/>
                </a:cxn>
                <a:cxn ang="0">
                  <a:pos x="14" y="18"/>
                </a:cxn>
                <a:cxn ang="0">
                  <a:pos x="26" y="3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5" y="31"/>
                </a:cxn>
              </a:cxnLst>
              <a:rect l="0" t="0" r="r" b="b"/>
              <a:pathLst>
                <a:path w="26" h="44">
                  <a:moveTo>
                    <a:pt x="5" y="31"/>
                  </a:moveTo>
                  <a:cubicBezTo>
                    <a:pt x="6" y="36"/>
                    <a:pt x="9" y="39"/>
                    <a:pt x="13" y="39"/>
                  </a:cubicBezTo>
                  <a:cubicBezTo>
                    <a:pt x="17" y="39"/>
                    <a:pt x="21" y="36"/>
                    <a:pt x="21" y="32"/>
                  </a:cubicBezTo>
                  <a:cubicBezTo>
                    <a:pt x="21" y="28"/>
                    <a:pt x="19" y="26"/>
                    <a:pt x="12" y="24"/>
                  </a:cubicBezTo>
                  <a:cubicBezTo>
                    <a:pt x="4" y="21"/>
                    <a:pt x="1" y="18"/>
                    <a:pt x="1" y="12"/>
                  </a:cubicBezTo>
                  <a:cubicBezTo>
                    <a:pt x="1" y="5"/>
                    <a:pt x="6" y="0"/>
                    <a:pt x="13" y="0"/>
                  </a:cubicBezTo>
                  <a:cubicBezTo>
                    <a:pt x="20" y="0"/>
                    <a:pt x="25" y="5"/>
                    <a:pt x="25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7"/>
                    <a:pt x="17" y="5"/>
                    <a:pt x="13" y="5"/>
                  </a:cubicBezTo>
                  <a:cubicBezTo>
                    <a:pt x="10" y="5"/>
                    <a:pt x="7" y="8"/>
                    <a:pt x="7" y="11"/>
                  </a:cubicBezTo>
                  <a:cubicBezTo>
                    <a:pt x="7" y="14"/>
                    <a:pt x="8" y="16"/>
                    <a:pt x="14" y="18"/>
                  </a:cubicBezTo>
                  <a:cubicBezTo>
                    <a:pt x="23" y="21"/>
                    <a:pt x="26" y="25"/>
                    <a:pt x="26" y="31"/>
                  </a:cubicBezTo>
                  <a:cubicBezTo>
                    <a:pt x="26" y="39"/>
                    <a:pt x="21" y="44"/>
                    <a:pt x="13" y="44"/>
                  </a:cubicBezTo>
                  <a:cubicBezTo>
                    <a:pt x="5" y="44"/>
                    <a:pt x="0" y="39"/>
                    <a:pt x="0" y="31"/>
                  </a:cubicBezTo>
                  <a:lnTo>
                    <a:pt x="5" y="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ヒラギノ角ゴ Pro W3" pitchFamily="-32" charset="-128"/>
              </a:endParaRPr>
            </a:p>
          </p:txBody>
        </p:sp>
        <p:sp>
          <p:nvSpPr>
            <p:cNvPr id="69" name="Rectangle 34"/>
            <p:cNvSpPr>
              <a:spLocks noChangeArrowheads="1"/>
            </p:cNvSpPr>
            <p:nvPr/>
          </p:nvSpPr>
          <p:spPr bwMode="auto">
            <a:xfrm>
              <a:off x="6426200" y="4398963"/>
              <a:ext cx="158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ヒラギノ角ゴ Pro W3" pitchFamily="-32" charset="-128"/>
              </a:endParaRPr>
            </a:p>
          </p:txBody>
        </p:sp>
        <p:sp>
          <p:nvSpPr>
            <p:cNvPr id="70" name="Freeform 35"/>
            <p:cNvSpPr>
              <a:spLocks noEditPoints="1"/>
            </p:cNvSpPr>
            <p:nvPr/>
          </p:nvSpPr>
          <p:spPr bwMode="auto">
            <a:xfrm>
              <a:off x="6459538" y="4262438"/>
              <a:ext cx="101600" cy="57150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2" y="0"/>
                </a:cxn>
                <a:cxn ang="0">
                  <a:pos x="22" y="5"/>
                </a:cxn>
                <a:cxn ang="0">
                  <a:pos x="12" y="5"/>
                </a:cxn>
                <a:cxn ang="0">
                  <a:pos x="12" y="36"/>
                </a:cxn>
                <a:cxn ang="0">
                  <a:pos x="9" y="36"/>
                </a:cxn>
                <a:cxn ang="0">
                  <a:pos x="9" y="5"/>
                </a:cxn>
                <a:cxn ang="0">
                  <a:pos x="24" y="0"/>
                </a:cxn>
                <a:cxn ang="0">
                  <a:pos x="31" y="0"/>
                </a:cxn>
                <a:cxn ang="0">
                  <a:pos x="44" y="29"/>
                </a:cxn>
                <a:cxn ang="0">
                  <a:pos x="57" y="0"/>
                </a:cxn>
                <a:cxn ang="0">
                  <a:pos x="64" y="0"/>
                </a:cxn>
                <a:cxn ang="0">
                  <a:pos x="64" y="36"/>
                </a:cxn>
                <a:cxn ang="0">
                  <a:pos x="59" y="36"/>
                </a:cxn>
                <a:cxn ang="0">
                  <a:pos x="59" y="7"/>
                </a:cxn>
                <a:cxn ang="0">
                  <a:pos x="46" y="36"/>
                </a:cxn>
                <a:cxn ang="0">
                  <a:pos x="42" y="36"/>
                </a:cxn>
                <a:cxn ang="0">
                  <a:pos x="29" y="7"/>
                </a:cxn>
                <a:cxn ang="0">
                  <a:pos x="29" y="36"/>
                </a:cxn>
                <a:cxn ang="0">
                  <a:pos x="24" y="36"/>
                </a:cxn>
                <a:cxn ang="0">
                  <a:pos x="24" y="0"/>
                </a:cxn>
              </a:cxnLst>
              <a:rect l="0" t="0" r="r" b="b"/>
              <a:pathLst>
                <a:path w="64" h="36">
                  <a:moveTo>
                    <a:pt x="9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5"/>
                  </a:lnTo>
                  <a:lnTo>
                    <a:pt x="12" y="5"/>
                  </a:lnTo>
                  <a:lnTo>
                    <a:pt x="12" y="36"/>
                  </a:lnTo>
                  <a:lnTo>
                    <a:pt x="9" y="36"/>
                  </a:lnTo>
                  <a:lnTo>
                    <a:pt x="9" y="5"/>
                  </a:lnTo>
                  <a:close/>
                  <a:moveTo>
                    <a:pt x="24" y="0"/>
                  </a:moveTo>
                  <a:lnTo>
                    <a:pt x="31" y="0"/>
                  </a:lnTo>
                  <a:lnTo>
                    <a:pt x="44" y="29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64" y="36"/>
                  </a:lnTo>
                  <a:lnTo>
                    <a:pt x="59" y="36"/>
                  </a:lnTo>
                  <a:lnTo>
                    <a:pt x="59" y="7"/>
                  </a:lnTo>
                  <a:lnTo>
                    <a:pt x="46" y="36"/>
                  </a:lnTo>
                  <a:lnTo>
                    <a:pt x="42" y="36"/>
                  </a:lnTo>
                  <a:lnTo>
                    <a:pt x="29" y="7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ヒラギノ角ゴ Pro W3" pitchFamily="-32" charset="-128"/>
              </a:endParaRPr>
            </a:p>
          </p:txBody>
        </p:sp>
        <p:sp>
          <p:nvSpPr>
            <p:cNvPr id="71" name="Freeform 36"/>
            <p:cNvSpPr>
              <a:spLocks noEditPoints="1"/>
            </p:cNvSpPr>
            <p:nvPr/>
          </p:nvSpPr>
          <p:spPr bwMode="auto">
            <a:xfrm>
              <a:off x="6457950" y="4262438"/>
              <a:ext cx="103188" cy="57150"/>
            </a:xfrm>
            <a:custGeom>
              <a:avLst/>
              <a:gdLst/>
              <a:ahLst/>
              <a:cxnLst>
                <a:cxn ang="0">
                  <a:pos x="60" y="36"/>
                </a:cxn>
                <a:cxn ang="0">
                  <a:pos x="47" y="36"/>
                </a:cxn>
                <a:cxn ang="0">
                  <a:pos x="43" y="36"/>
                </a:cxn>
                <a:cxn ang="0">
                  <a:pos x="30" y="36"/>
                </a:cxn>
                <a:cxn ang="0">
                  <a:pos x="25" y="36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58" y="0"/>
                </a:cxn>
                <a:cxn ang="0">
                  <a:pos x="65" y="0"/>
                </a:cxn>
                <a:cxn ang="0">
                  <a:pos x="65" y="36"/>
                </a:cxn>
                <a:cxn ang="0">
                  <a:pos x="62" y="7"/>
                </a:cxn>
                <a:cxn ang="0">
                  <a:pos x="65" y="36"/>
                </a:cxn>
                <a:cxn ang="0">
                  <a:pos x="58" y="2"/>
                </a:cxn>
                <a:cxn ang="0">
                  <a:pos x="32" y="2"/>
                </a:cxn>
                <a:cxn ang="0">
                  <a:pos x="27" y="36"/>
                </a:cxn>
                <a:cxn ang="0">
                  <a:pos x="30" y="7"/>
                </a:cxn>
                <a:cxn ang="0">
                  <a:pos x="43" y="36"/>
                </a:cxn>
                <a:cxn ang="0">
                  <a:pos x="60" y="5"/>
                </a:cxn>
                <a:cxn ang="0">
                  <a:pos x="62" y="7"/>
                </a:cxn>
                <a:cxn ang="0">
                  <a:pos x="10" y="36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  <a:cxn ang="0">
                  <a:pos x="23" y="5"/>
                </a:cxn>
                <a:cxn ang="0">
                  <a:pos x="15" y="36"/>
                </a:cxn>
                <a:cxn ang="0">
                  <a:pos x="13" y="36"/>
                </a:cxn>
                <a:cxn ang="0">
                  <a:pos x="10" y="36"/>
                </a:cxn>
                <a:cxn ang="0">
                  <a:pos x="13" y="4"/>
                </a:cxn>
                <a:cxn ang="0">
                  <a:pos x="22" y="4"/>
                </a:cxn>
                <a:cxn ang="0">
                  <a:pos x="1" y="2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65" h="36">
                  <a:moveTo>
                    <a:pt x="65" y="36"/>
                  </a:moveTo>
                  <a:lnTo>
                    <a:pt x="60" y="36"/>
                  </a:lnTo>
                  <a:lnTo>
                    <a:pt x="60" y="9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3" y="36"/>
                  </a:lnTo>
                  <a:lnTo>
                    <a:pt x="30" y="9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25" y="36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5" y="29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65" y="36"/>
                  </a:lnTo>
                  <a:lnTo>
                    <a:pt x="65" y="36"/>
                  </a:lnTo>
                  <a:lnTo>
                    <a:pt x="65" y="36"/>
                  </a:lnTo>
                  <a:close/>
                  <a:moveTo>
                    <a:pt x="62" y="7"/>
                  </a:moveTo>
                  <a:lnTo>
                    <a:pt x="62" y="36"/>
                  </a:lnTo>
                  <a:lnTo>
                    <a:pt x="65" y="36"/>
                  </a:lnTo>
                  <a:lnTo>
                    <a:pt x="65" y="2"/>
                  </a:lnTo>
                  <a:lnTo>
                    <a:pt x="58" y="2"/>
                  </a:lnTo>
                  <a:lnTo>
                    <a:pt x="45" y="31"/>
                  </a:lnTo>
                  <a:lnTo>
                    <a:pt x="32" y="2"/>
                  </a:lnTo>
                  <a:lnTo>
                    <a:pt x="27" y="2"/>
                  </a:lnTo>
                  <a:lnTo>
                    <a:pt x="27" y="36"/>
                  </a:lnTo>
                  <a:lnTo>
                    <a:pt x="30" y="36"/>
                  </a:lnTo>
                  <a:lnTo>
                    <a:pt x="30" y="7"/>
                  </a:lnTo>
                  <a:lnTo>
                    <a:pt x="30" y="5"/>
                  </a:lnTo>
                  <a:lnTo>
                    <a:pt x="43" y="36"/>
                  </a:lnTo>
                  <a:lnTo>
                    <a:pt x="47" y="36"/>
                  </a:lnTo>
                  <a:lnTo>
                    <a:pt x="60" y="5"/>
                  </a:lnTo>
                  <a:lnTo>
                    <a:pt x="62" y="7"/>
                  </a:lnTo>
                  <a:lnTo>
                    <a:pt x="62" y="7"/>
                  </a:lnTo>
                  <a:close/>
                  <a:moveTo>
                    <a:pt x="13" y="36"/>
                  </a:moveTo>
                  <a:lnTo>
                    <a:pt x="10" y="36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15" y="5"/>
                  </a:lnTo>
                  <a:lnTo>
                    <a:pt x="15" y="36"/>
                  </a:lnTo>
                  <a:lnTo>
                    <a:pt x="13" y="36"/>
                  </a:lnTo>
                  <a:lnTo>
                    <a:pt x="13" y="36"/>
                  </a:lnTo>
                  <a:close/>
                  <a:moveTo>
                    <a:pt x="10" y="4"/>
                  </a:moveTo>
                  <a:lnTo>
                    <a:pt x="10" y="36"/>
                  </a:lnTo>
                  <a:lnTo>
                    <a:pt x="13" y="36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ヒラギノ角ゴ Pro W3" pitchFamily="-32" charset="-128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FLppop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9563" cy="6858000"/>
          </a:xfrm>
          <a:prstGeom prst="rect">
            <a:avLst/>
          </a:prstGeom>
          <a:noFill/>
        </p:spPr>
      </p:pic>
      <p:sp>
        <p:nvSpPr>
          <p:cNvPr id="4" name="Rectangle 37"/>
          <p:cNvSpPr>
            <a:spLocks noChangeArrowheads="1"/>
          </p:cNvSpPr>
          <p:nvPr/>
        </p:nvSpPr>
        <p:spPr bwMode="auto">
          <a:xfrm>
            <a:off x="1600200" y="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rgbClr val="1D528D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ltGray">
          <a:xfrm>
            <a:off x="3124200" y="2819400"/>
            <a:ext cx="5791200" cy="1828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100"/>
            </a:lvl1pPr>
          </a:lstStyle>
          <a:p>
            <a:r>
              <a:rPr lang="en-US" dirty="0" smtClean="0"/>
              <a:t>Page </a:t>
            </a:r>
            <a:fld id="{707356F0-903B-45A9-9A0D-26A6C2FD71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100"/>
            </a:lvl1pPr>
          </a:lstStyle>
          <a:p>
            <a:r>
              <a:rPr lang="en-US" dirty="0" smtClean="0"/>
              <a:t>Page </a:t>
            </a:r>
            <a:fld id="{97B067B5-53BF-439A-B589-02DC4EE57D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100"/>
            </a:lvl1pPr>
          </a:lstStyle>
          <a:p>
            <a:r>
              <a:rPr lang="en-US" dirty="0" smtClean="0"/>
              <a:t>Page </a:t>
            </a:r>
            <a:fld id="{4977B4E7-9C5C-4609-AB8C-E895179D61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100"/>
            </a:lvl1pPr>
          </a:lstStyle>
          <a:p>
            <a:r>
              <a:rPr lang="en-US" dirty="0" smtClean="0"/>
              <a:t>Page </a:t>
            </a:r>
            <a:fld id="{6D6DD37D-11EA-43F0-BEC7-C3470B1253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100"/>
            </a:lvl1pPr>
          </a:lstStyle>
          <a:p>
            <a:r>
              <a:rPr lang="en-US" dirty="0" smtClean="0"/>
              <a:t>Page </a:t>
            </a:r>
            <a:fld id="{08314A31-4E43-4B4C-BD4C-81DDEA974E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2096032"/>
            <a:ext cx="9144000" cy="4761968"/>
          </a:xfrm>
          <a:prstGeom prst="rect">
            <a:avLst/>
          </a:prstGeom>
          <a:gradFill flip="none" rotWithShape="1">
            <a:gsLst>
              <a:gs pos="0">
                <a:srgbClr val="C41230"/>
              </a:gs>
              <a:gs pos="100000">
                <a:schemeClr val="tx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-32" charset="-128"/>
            </a:endParaRPr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8585200" y="319088"/>
            <a:ext cx="384175" cy="3841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8585200" y="319088"/>
            <a:ext cx="384175" cy="3841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312206" y="3681311"/>
            <a:ext cx="8457144" cy="1092200"/>
          </a:xfrm>
          <a:effectLst>
            <a:outerShdw blurRad="28575" dist="15875" dir="5400000" algn="tl" rotWithShape="0">
              <a:srgbClr val="000000">
                <a:alpha val="75000"/>
              </a:srgbClr>
            </a:outerShdw>
          </a:effectLst>
        </p:spPr>
        <p:txBody>
          <a:bodyPr anchor="t" anchorCtr="0"/>
          <a:lstStyle>
            <a:lvl1pPr algn="ctr">
              <a:defRPr sz="300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The Title of Presentation Goes Here</a:t>
            </a:r>
            <a:br>
              <a:rPr lang="en-US" dirty="0" smtClean="0"/>
            </a:br>
            <a:r>
              <a:rPr lang="en-US" dirty="0" smtClean="0"/>
              <a:t>and Can Be Multiple Lines in Length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0" y="1757363"/>
            <a:ext cx="9144000" cy="322071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-32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2096032"/>
            <a:ext cx="9144000" cy="4761968"/>
          </a:xfrm>
          <a:prstGeom prst="rect">
            <a:avLst/>
          </a:prstGeom>
          <a:gradFill flip="none" rotWithShape="1">
            <a:gsLst>
              <a:gs pos="0">
                <a:srgbClr val="C41230"/>
              </a:gs>
              <a:gs pos="100000">
                <a:schemeClr val="tx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ea typeface="ヒラギノ角ゴ Pro W3" pitchFamily="-32" charset="-128"/>
            </a:endParaRPr>
          </a:p>
        </p:txBody>
      </p:sp>
      <p:sp>
        <p:nvSpPr>
          <p:cNvPr id="11" name="Oval 5"/>
          <p:cNvSpPr>
            <a:spLocks noChangeArrowheads="1"/>
          </p:cNvSpPr>
          <p:nvPr userDrawn="1"/>
        </p:nvSpPr>
        <p:spPr bwMode="auto">
          <a:xfrm>
            <a:off x="8585200" y="319088"/>
            <a:ext cx="384175" cy="3841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chemeClr val="bg1"/>
              </a:solidFill>
              <a:ea typeface="ヒラギノ角ゴ Pro W3" pitchFamily="-32" charset="-128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1757363"/>
            <a:ext cx="9144000" cy="32226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ea typeface="ヒラギノ角ゴ Pro W3" pitchFamily="-32" charset="-128"/>
            </a:endParaRPr>
          </a:p>
        </p:txBody>
      </p:sp>
      <p:grpSp>
        <p:nvGrpSpPr>
          <p:cNvPr id="13" name="Group 43"/>
          <p:cNvGrpSpPr>
            <a:grpSpLocks noChangeAspect="1"/>
          </p:cNvGrpSpPr>
          <p:nvPr userDrawn="1"/>
        </p:nvGrpSpPr>
        <p:grpSpPr>
          <a:xfrm>
            <a:off x="3277496" y="649879"/>
            <a:ext cx="2567102" cy="406037"/>
            <a:chOff x="2436813" y="5059363"/>
            <a:chExt cx="4265612" cy="674688"/>
          </a:xfrm>
        </p:grpSpPr>
        <p:sp>
          <p:nvSpPr>
            <p:cNvPr id="14" name="Freeform 5"/>
            <p:cNvSpPr>
              <a:spLocks noEditPoints="1"/>
            </p:cNvSpPr>
            <p:nvPr userDrawn="1"/>
          </p:nvSpPr>
          <p:spPr bwMode="auto">
            <a:xfrm>
              <a:off x="2436813" y="5213351"/>
              <a:ext cx="523875" cy="520700"/>
            </a:xfrm>
            <a:custGeom>
              <a:avLst/>
              <a:gdLst/>
              <a:ahLst/>
              <a:cxnLst>
                <a:cxn ang="0">
                  <a:pos x="133" y="154"/>
                </a:cxn>
                <a:cxn ang="0">
                  <a:pos x="133" y="130"/>
                </a:cxn>
                <a:cxn ang="0">
                  <a:pos x="77" y="158"/>
                </a:cxn>
                <a:cxn ang="0">
                  <a:pos x="0" y="79"/>
                </a:cxn>
                <a:cxn ang="0">
                  <a:pos x="78" y="0"/>
                </a:cxn>
                <a:cxn ang="0">
                  <a:pos x="133" y="25"/>
                </a:cxn>
                <a:cxn ang="0">
                  <a:pos x="133" y="3"/>
                </a:cxn>
                <a:cxn ang="0">
                  <a:pos x="159" y="3"/>
                </a:cxn>
                <a:cxn ang="0">
                  <a:pos x="159" y="154"/>
                </a:cxn>
                <a:cxn ang="0">
                  <a:pos x="133" y="154"/>
                </a:cxn>
                <a:cxn ang="0">
                  <a:pos x="28" y="80"/>
                </a:cxn>
                <a:cxn ang="0">
                  <a:pos x="79" y="132"/>
                </a:cxn>
                <a:cxn ang="0">
                  <a:pos x="131" y="80"/>
                </a:cxn>
                <a:cxn ang="0">
                  <a:pos x="79" y="25"/>
                </a:cxn>
                <a:cxn ang="0">
                  <a:pos x="28" y="80"/>
                </a:cxn>
              </a:cxnLst>
              <a:rect l="0" t="0" r="r" b="b"/>
              <a:pathLst>
                <a:path w="159" h="158">
                  <a:moveTo>
                    <a:pt x="133" y="154"/>
                  </a:moveTo>
                  <a:cubicBezTo>
                    <a:pt x="133" y="130"/>
                    <a:pt x="133" y="130"/>
                    <a:pt x="133" y="130"/>
                  </a:cubicBezTo>
                  <a:cubicBezTo>
                    <a:pt x="122" y="148"/>
                    <a:pt x="103" y="158"/>
                    <a:pt x="77" y="158"/>
                  </a:cubicBezTo>
                  <a:cubicBezTo>
                    <a:pt x="33" y="158"/>
                    <a:pt x="0" y="124"/>
                    <a:pt x="0" y="79"/>
                  </a:cubicBezTo>
                  <a:cubicBezTo>
                    <a:pt x="0" y="34"/>
                    <a:pt x="34" y="0"/>
                    <a:pt x="78" y="0"/>
                  </a:cubicBezTo>
                  <a:cubicBezTo>
                    <a:pt x="101" y="0"/>
                    <a:pt x="124" y="10"/>
                    <a:pt x="133" y="25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54"/>
                    <a:pt x="159" y="154"/>
                    <a:pt x="159" y="154"/>
                  </a:cubicBezTo>
                  <a:lnTo>
                    <a:pt x="133" y="154"/>
                  </a:lnTo>
                  <a:close/>
                  <a:moveTo>
                    <a:pt x="28" y="80"/>
                  </a:moveTo>
                  <a:cubicBezTo>
                    <a:pt x="28" y="108"/>
                    <a:pt x="51" y="132"/>
                    <a:pt x="79" y="132"/>
                  </a:cubicBezTo>
                  <a:cubicBezTo>
                    <a:pt x="108" y="132"/>
                    <a:pt x="131" y="109"/>
                    <a:pt x="131" y="80"/>
                  </a:cubicBezTo>
                  <a:cubicBezTo>
                    <a:pt x="131" y="49"/>
                    <a:pt x="108" y="25"/>
                    <a:pt x="79" y="25"/>
                  </a:cubicBezTo>
                  <a:cubicBezTo>
                    <a:pt x="51" y="25"/>
                    <a:pt x="28" y="49"/>
                    <a:pt x="28" y="80"/>
                  </a:cubicBezTo>
                  <a:close/>
                </a:path>
              </a:pathLst>
            </a:custGeom>
            <a:solidFill>
              <a:srgbClr val="AC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3043238" y="5213351"/>
              <a:ext cx="339725" cy="520700"/>
            </a:xfrm>
            <a:custGeom>
              <a:avLst/>
              <a:gdLst/>
              <a:ahLst/>
              <a:cxnLst>
                <a:cxn ang="0">
                  <a:pos x="72" y="43"/>
                </a:cxn>
                <a:cxn ang="0">
                  <a:pos x="53" y="25"/>
                </a:cxn>
                <a:cxn ang="0">
                  <a:pos x="35" y="42"/>
                </a:cxn>
                <a:cxn ang="0">
                  <a:pos x="58" y="61"/>
                </a:cxn>
                <a:cxn ang="0">
                  <a:pos x="103" y="110"/>
                </a:cxn>
                <a:cxn ang="0">
                  <a:pos x="52" y="158"/>
                </a:cxn>
                <a:cxn ang="0">
                  <a:pos x="0" y="105"/>
                </a:cxn>
                <a:cxn ang="0">
                  <a:pos x="28" y="105"/>
                </a:cxn>
                <a:cxn ang="0">
                  <a:pos x="53" y="132"/>
                </a:cxn>
                <a:cxn ang="0">
                  <a:pos x="75" y="112"/>
                </a:cxn>
                <a:cxn ang="0">
                  <a:pos x="49" y="89"/>
                </a:cxn>
                <a:cxn ang="0">
                  <a:pos x="7" y="46"/>
                </a:cxn>
                <a:cxn ang="0">
                  <a:pos x="55" y="0"/>
                </a:cxn>
                <a:cxn ang="0">
                  <a:pos x="100" y="43"/>
                </a:cxn>
                <a:cxn ang="0">
                  <a:pos x="72" y="43"/>
                </a:cxn>
              </a:cxnLst>
              <a:rect l="0" t="0" r="r" b="b"/>
              <a:pathLst>
                <a:path w="103" h="158">
                  <a:moveTo>
                    <a:pt x="72" y="43"/>
                  </a:moveTo>
                  <a:cubicBezTo>
                    <a:pt x="70" y="31"/>
                    <a:pt x="64" y="25"/>
                    <a:pt x="53" y="25"/>
                  </a:cubicBezTo>
                  <a:cubicBezTo>
                    <a:pt x="42" y="25"/>
                    <a:pt x="35" y="32"/>
                    <a:pt x="35" y="42"/>
                  </a:cubicBezTo>
                  <a:cubicBezTo>
                    <a:pt x="35" y="51"/>
                    <a:pt x="40" y="55"/>
                    <a:pt x="58" y="61"/>
                  </a:cubicBezTo>
                  <a:cubicBezTo>
                    <a:pt x="89" y="70"/>
                    <a:pt x="103" y="86"/>
                    <a:pt x="103" y="110"/>
                  </a:cubicBezTo>
                  <a:cubicBezTo>
                    <a:pt x="103" y="136"/>
                    <a:pt x="80" y="158"/>
                    <a:pt x="52" y="158"/>
                  </a:cubicBezTo>
                  <a:cubicBezTo>
                    <a:pt x="21" y="158"/>
                    <a:pt x="0" y="137"/>
                    <a:pt x="0" y="105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30" y="123"/>
                    <a:pt x="38" y="132"/>
                    <a:pt x="53" y="132"/>
                  </a:cubicBezTo>
                  <a:cubicBezTo>
                    <a:pt x="66" y="132"/>
                    <a:pt x="75" y="124"/>
                    <a:pt x="75" y="112"/>
                  </a:cubicBezTo>
                  <a:cubicBezTo>
                    <a:pt x="75" y="101"/>
                    <a:pt x="69" y="96"/>
                    <a:pt x="49" y="89"/>
                  </a:cubicBezTo>
                  <a:cubicBezTo>
                    <a:pt x="18" y="79"/>
                    <a:pt x="7" y="67"/>
                    <a:pt x="7" y="46"/>
                  </a:cubicBezTo>
                  <a:cubicBezTo>
                    <a:pt x="7" y="19"/>
                    <a:pt x="27" y="0"/>
                    <a:pt x="55" y="0"/>
                  </a:cubicBezTo>
                  <a:cubicBezTo>
                    <a:pt x="80" y="0"/>
                    <a:pt x="99" y="18"/>
                    <a:pt x="100" y="43"/>
                  </a:cubicBezTo>
                  <a:lnTo>
                    <a:pt x="72" y="43"/>
                  </a:lnTo>
                  <a:close/>
                </a:path>
              </a:pathLst>
            </a:custGeom>
            <a:solidFill>
              <a:srgbClr val="AC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3435350" y="5059363"/>
              <a:ext cx="239712" cy="661988"/>
            </a:xfrm>
            <a:custGeom>
              <a:avLst/>
              <a:gdLst/>
              <a:ahLst/>
              <a:cxnLst>
                <a:cxn ang="0">
                  <a:pos x="101" y="417"/>
                </a:cxn>
                <a:cxn ang="0">
                  <a:pos x="43" y="417"/>
                </a:cxn>
                <a:cxn ang="0">
                  <a:pos x="43" y="158"/>
                </a:cxn>
                <a:cxn ang="0">
                  <a:pos x="0" y="158"/>
                </a:cxn>
                <a:cxn ang="0">
                  <a:pos x="0" y="104"/>
                </a:cxn>
                <a:cxn ang="0">
                  <a:pos x="43" y="104"/>
                </a:cxn>
                <a:cxn ang="0">
                  <a:pos x="43" y="0"/>
                </a:cxn>
                <a:cxn ang="0">
                  <a:pos x="101" y="0"/>
                </a:cxn>
                <a:cxn ang="0">
                  <a:pos x="101" y="104"/>
                </a:cxn>
                <a:cxn ang="0">
                  <a:pos x="151" y="104"/>
                </a:cxn>
                <a:cxn ang="0">
                  <a:pos x="151" y="158"/>
                </a:cxn>
                <a:cxn ang="0">
                  <a:pos x="101" y="158"/>
                </a:cxn>
                <a:cxn ang="0">
                  <a:pos x="101" y="417"/>
                </a:cxn>
              </a:cxnLst>
              <a:rect l="0" t="0" r="r" b="b"/>
              <a:pathLst>
                <a:path w="151" h="417">
                  <a:moveTo>
                    <a:pt x="101" y="417"/>
                  </a:moveTo>
                  <a:lnTo>
                    <a:pt x="43" y="417"/>
                  </a:lnTo>
                  <a:lnTo>
                    <a:pt x="43" y="158"/>
                  </a:lnTo>
                  <a:lnTo>
                    <a:pt x="0" y="158"/>
                  </a:lnTo>
                  <a:lnTo>
                    <a:pt x="0" y="104"/>
                  </a:lnTo>
                  <a:lnTo>
                    <a:pt x="43" y="104"/>
                  </a:lnTo>
                  <a:lnTo>
                    <a:pt x="43" y="0"/>
                  </a:lnTo>
                  <a:lnTo>
                    <a:pt x="101" y="0"/>
                  </a:lnTo>
                  <a:lnTo>
                    <a:pt x="101" y="104"/>
                  </a:lnTo>
                  <a:lnTo>
                    <a:pt x="151" y="104"/>
                  </a:lnTo>
                  <a:lnTo>
                    <a:pt x="151" y="158"/>
                  </a:lnTo>
                  <a:lnTo>
                    <a:pt x="101" y="158"/>
                  </a:lnTo>
                  <a:lnTo>
                    <a:pt x="101" y="417"/>
                  </a:lnTo>
                  <a:close/>
                </a:path>
              </a:pathLst>
            </a:custGeom>
            <a:solidFill>
              <a:srgbClr val="AC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8"/>
            <p:cNvSpPr>
              <a:spLocks noEditPoints="1"/>
            </p:cNvSpPr>
            <p:nvPr userDrawn="1"/>
          </p:nvSpPr>
          <p:spPr bwMode="auto">
            <a:xfrm>
              <a:off x="3705225" y="5207001"/>
              <a:ext cx="503237" cy="527050"/>
            </a:xfrm>
            <a:custGeom>
              <a:avLst/>
              <a:gdLst/>
              <a:ahLst/>
              <a:cxnLst>
                <a:cxn ang="0">
                  <a:pos x="148" y="109"/>
                </a:cxn>
                <a:cxn ang="0">
                  <a:pos x="76" y="160"/>
                </a:cxn>
                <a:cxn ang="0">
                  <a:pos x="0" y="80"/>
                </a:cxn>
                <a:cxn ang="0">
                  <a:pos x="78" y="0"/>
                </a:cxn>
                <a:cxn ang="0">
                  <a:pos x="153" y="79"/>
                </a:cxn>
                <a:cxn ang="0">
                  <a:pos x="152" y="93"/>
                </a:cxn>
                <a:cxn ang="0">
                  <a:pos x="28" y="93"/>
                </a:cxn>
                <a:cxn ang="0">
                  <a:pos x="78" y="134"/>
                </a:cxn>
                <a:cxn ang="0">
                  <a:pos x="120" y="109"/>
                </a:cxn>
                <a:cxn ang="0">
                  <a:pos x="148" y="109"/>
                </a:cxn>
                <a:cxn ang="0">
                  <a:pos x="125" y="71"/>
                </a:cxn>
                <a:cxn ang="0">
                  <a:pos x="76" y="26"/>
                </a:cxn>
                <a:cxn ang="0">
                  <a:pos x="40" y="42"/>
                </a:cxn>
                <a:cxn ang="0">
                  <a:pos x="28" y="71"/>
                </a:cxn>
                <a:cxn ang="0">
                  <a:pos x="125" y="71"/>
                </a:cxn>
              </a:cxnLst>
              <a:rect l="0" t="0" r="r" b="b"/>
              <a:pathLst>
                <a:path w="153" h="160">
                  <a:moveTo>
                    <a:pt x="148" y="109"/>
                  </a:moveTo>
                  <a:cubicBezTo>
                    <a:pt x="137" y="140"/>
                    <a:pt x="109" y="160"/>
                    <a:pt x="76" y="160"/>
                  </a:cubicBezTo>
                  <a:cubicBezTo>
                    <a:pt x="34" y="160"/>
                    <a:pt x="0" y="124"/>
                    <a:pt x="0" y="80"/>
                  </a:cubicBezTo>
                  <a:cubicBezTo>
                    <a:pt x="0" y="36"/>
                    <a:pt x="34" y="0"/>
                    <a:pt x="78" y="0"/>
                  </a:cubicBezTo>
                  <a:cubicBezTo>
                    <a:pt x="119" y="0"/>
                    <a:pt x="153" y="36"/>
                    <a:pt x="153" y="79"/>
                  </a:cubicBezTo>
                  <a:cubicBezTo>
                    <a:pt x="153" y="82"/>
                    <a:pt x="153" y="88"/>
                    <a:pt x="152" y="93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34" y="118"/>
                    <a:pt x="53" y="134"/>
                    <a:pt x="78" y="134"/>
                  </a:cubicBezTo>
                  <a:cubicBezTo>
                    <a:pt x="95" y="134"/>
                    <a:pt x="110" y="125"/>
                    <a:pt x="120" y="109"/>
                  </a:cubicBezTo>
                  <a:lnTo>
                    <a:pt x="148" y="109"/>
                  </a:lnTo>
                  <a:close/>
                  <a:moveTo>
                    <a:pt x="125" y="71"/>
                  </a:moveTo>
                  <a:cubicBezTo>
                    <a:pt x="124" y="46"/>
                    <a:pt x="102" y="26"/>
                    <a:pt x="76" y="26"/>
                  </a:cubicBezTo>
                  <a:cubicBezTo>
                    <a:pt x="63" y="26"/>
                    <a:pt x="49" y="32"/>
                    <a:pt x="40" y="42"/>
                  </a:cubicBezTo>
                  <a:cubicBezTo>
                    <a:pt x="33" y="50"/>
                    <a:pt x="30" y="57"/>
                    <a:pt x="28" y="71"/>
                  </a:cubicBezTo>
                  <a:lnTo>
                    <a:pt x="125" y="71"/>
                  </a:lnTo>
                  <a:close/>
                </a:path>
              </a:pathLst>
            </a:custGeom>
            <a:solidFill>
              <a:srgbClr val="AC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auto">
            <a:xfrm>
              <a:off x="4284663" y="5213351"/>
              <a:ext cx="214312" cy="508000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3"/>
                </a:cxn>
                <a:cxn ang="0">
                  <a:pos x="26" y="3"/>
                </a:cxn>
                <a:cxn ang="0">
                  <a:pos x="26" y="17"/>
                </a:cxn>
                <a:cxn ang="0">
                  <a:pos x="65" y="0"/>
                </a:cxn>
                <a:cxn ang="0">
                  <a:pos x="65" y="28"/>
                </a:cxn>
                <a:cxn ang="0">
                  <a:pos x="28" y="72"/>
                </a:cxn>
                <a:cxn ang="0">
                  <a:pos x="28" y="154"/>
                </a:cxn>
                <a:cxn ang="0">
                  <a:pos x="0" y="154"/>
                </a:cxn>
              </a:cxnLst>
              <a:rect l="0" t="0" r="r" b="b"/>
              <a:pathLst>
                <a:path w="65" h="154">
                  <a:moveTo>
                    <a:pt x="0" y="154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35" y="6"/>
                    <a:pt x="47" y="0"/>
                    <a:pt x="65" y="0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39" y="30"/>
                    <a:pt x="28" y="43"/>
                    <a:pt x="28" y="72"/>
                  </a:cubicBezTo>
                  <a:cubicBezTo>
                    <a:pt x="28" y="154"/>
                    <a:pt x="28" y="154"/>
                    <a:pt x="28" y="15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rgbClr val="AC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0"/>
            <p:cNvSpPr>
              <a:spLocks noEditPoints="1"/>
            </p:cNvSpPr>
            <p:nvPr userDrawn="1"/>
          </p:nvSpPr>
          <p:spPr bwMode="auto">
            <a:xfrm>
              <a:off x="4692650" y="5059363"/>
              <a:ext cx="520700" cy="674688"/>
            </a:xfrm>
            <a:custGeom>
              <a:avLst/>
              <a:gdLst/>
              <a:ahLst/>
              <a:cxnLst>
                <a:cxn ang="0">
                  <a:pos x="132" y="201"/>
                </a:cxn>
                <a:cxn ang="0">
                  <a:pos x="132" y="179"/>
                </a:cxn>
                <a:cxn ang="0">
                  <a:pos x="78" y="205"/>
                </a:cxn>
                <a:cxn ang="0">
                  <a:pos x="0" y="125"/>
                </a:cxn>
                <a:cxn ang="0">
                  <a:pos x="21" y="71"/>
                </a:cxn>
                <a:cxn ang="0">
                  <a:pos x="76" y="47"/>
                </a:cxn>
                <a:cxn ang="0">
                  <a:pos x="130" y="70"/>
                </a:cxn>
                <a:cxn ang="0">
                  <a:pos x="130" y="0"/>
                </a:cxn>
                <a:cxn ang="0">
                  <a:pos x="158" y="0"/>
                </a:cxn>
                <a:cxn ang="0">
                  <a:pos x="158" y="201"/>
                </a:cxn>
                <a:cxn ang="0">
                  <a:pos x="132" y="201"/>
                </a:cxn>
                <a:cxn ang="0">
                  <a:pos x="28" y="125"/>
                </a:cxn>
                <a:cxn ang="0">
                  <a:pos x="79" y="179"/>
                </a:cxn>
                <a:cxn ang="0">
                  <a:pos x="132" y="125"/>
                </a:cxn>
                <a:cxn ang="0">
                  <a:pos x="79" y="72"/>
                </a:cxn>
                <a:cxn ang="0">
                  <a:pos x="28" y="125"/>
                </a:cxn>
              </a:cxnLst>
              <a:rect l="0" t="0" r="r" b="b"/>
              <a:pathLst>
                <a:path w="158" h="205">
                  <a:moveTo>
                    <a:pt x="132" y="201"/>
                  </a:moveTo>
                  <a:cubicBezTo>
                    <a:pt x="132" y="179"/>
                    <a:pt x="132" y="179"/>
                    <a:pt x="132" y="179"/>
                  </a:cubicBezTo>
                  <a:cubicBezTo>
                    <a:pt x="119" y="196"/>
                    <a:pt x="101" y="205"/>
                    <a:pt x="78" y="205"/>
                  </a:cubicBezTo>
                  <a:cubicBezTo>
                    <a:pt x="34" y="205"/>
                    <a:pt x="0" y="170"/>
                    <a:pt x="0" y="125"/>
                  </a:cubicBezTo>
                  <a:cubicBezTo>
                    <a:pt x="0" y="105"/>
                    <a:pt x="8" y="86"/>
                    <a:pt x="21" y="71"/>
                  </a:cubicBezTo>
                  <a:cubicBezTo>
                    <a:pt x="36" y="54"/>
                    <a:pt x="53" y="47"/>
                    <a:pt x="76" y="47"/>
                  </a:cubicBezTo>
                  <a:cubicBezTo>
                    <a:pt x="97" y="47"/>
                    <a:pt x="119" y="57"/>
                    <a:pt x="130" y="7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201"/>
                    <a:pt x="158" y="201"/>
                    <a:pt x="158" y="201"/>
                  </a:cubicBezTo>
                  <a:lnTo>
                    <a:pt x="132" y="201"/>
                  </a:lnTo>
                  <a:close/>
                  <a:moveTo>
                    <a:pt x="28" y="125"/>
                  </a:moveTo>
                  <a:cubicBezTo>
                    <a:pt x="28" y="155"/>
                    <a:pt x="51" y="179"/>
                    <a:pt x="79" y="179"/>
                  </a:cubicBezTo>
                  <a:cubicBezTo>
                    <a:pt x="109" y="179"/>
                    <a:pt x="132" y="155"/>
                    <a:pt x="132" y="125"/>
                  </a:cubicBezTo>
                  <a:cubicBezTo>
                    <a:pt x="132" y="94"/>
                    <a:pt x="109" y="72"/>
                    <a:pt x="79" y="72"/>
                  </a:cubicBezTo>
                  <a:cubicBezTo>
                    <a:pt x="50" y="72"/>
                    <a:pt x="28" y="95"/>
                    <a:pt x="28" y="125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 noEditPoints="1"/>
            </p:cNvSpPr>
            <p:nvPr userDrawn="1"/>
          </p:nvSpPr>
          <p:spPr bwMode="auto">
            <a:xfrm>
              <a:off x="5295900" y="5213351"/>
              <a:ext cx="527050" cy="520700"/>
            </a:xfrm>
            <a:custGeom>
              <a:avLst/>
              <a:gdLst/>
              <a:ahLst/>
              <a:cxnLst>
                <a:cxn ang="0">
                  <a:pos x="133" y="154"/>
                </a:cxn>
                <a:cxn ang="0">
                  <a:pos x="133" y="130"/>
                </a:cxn>
                <a:cxn ang="0">
                  <a:pos x="77" y="158"/>
                </a:cxn>
                <a:cxn ang="0">
                  <a:pos x="0" y="79"/>
                </a:cxn>
                <a:cxn ang="0">
                  <a:pos x="78" y="0"/>
                </a:cxn>
                <a:cxn ang="0">
                  <a:pos x="133" y="25"/>
                </a:cxn>
                <a:cxn ang="0">
                  <a:pos x="133" y="3"/>
                </a:cxn>
                <a:cxn ang="0">
                  <a:pos x="160" y="3"/>
                </a:cxn>
                <a:cxn ang="0">
                  <a:pos x="160" y="154"/>
                </a:cxn>
                <a:cxn ang="0">
                  <a:pos x="133" y="154"/>
                </a:cxn>
                <a:cxn ang="0">
                  <a:pos x="28" y="80"/>
                </a:cxn>
                <a:cxn ang="0">
                  <a:pos x="79" y="132"/>
                </a:cxn>
                <a:cxn ang="0">
                  <a:pos x="131" y="80"/>
                </a:cxn>
                <a:cxn ang="0">
                  <a:pos x="79" y="25"/>
                </a:cxn>
                <a:cxn ang="0">
                  <a:pos x="28" y="80"/>
                </a:cxn>
              </a:cxnLst>
              <a:rect l="0" t="0" r="r" b="b"/>
              <a:pathLst>
                <a:path w="160" h="158">
                  <a:moveTo>
                    <a:pt x="133" y="154"/>
                  </a:moveTo>
                  <a:cubicBezTo>
                    <a:pt x="133" y="130"/>
                    <a:pt x="133" y="130"/>
                    <a:pt x="133" y="130"/>
                  </a:cubicBezTo>
                  <a:cubicBezTo>
                    <a:pt x="122" y="148"/>
                    <a:pt x="103" y="158"/>
                    <a:pt x="77" y="158"/>
                  </a:cubicBezTo>
                  <a:cubicBezTo>
                    <a:pt x="34" y="158"/>
                    <a:pt x="0" y="124"/>
                    <a:pt x="0" y="79"/>
                  </a:cubicBezTo>
                  <a:cubicBezTo>
                    <a:pt x="0" y="34"/>
                    <a:pt x="34" y="0"/>
                    <a:pt x="78" y="0"/>
                  </a:cubicBezTo>
                  <a:cubicBezTo>
                    <a:pt x="102" y="0"/>
                    <a:pt x="124" y="10"/>
                    <a:pt x="133" y="25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60" y="3"/>
                    <a:pt x="160" y="3"/>
                    <a:pt x="160" y="3"/>
                  </a:cubicBezTo>
                  <a:cubicBezTo>
                    <a:pt x="160" y="154"/>
                    <a:pt x="160" y="154"/>
                    <a:pt x="160" y="154"/>
                  </a:cubicBezTo>
                  <a:lnTo>
                    <a:pt x="133" y="154"/>
                  </a:lnTo>
                  <a:close/>
                  <a:moveTo>
                    <a:pt x="28" y="80"/>
                  </a:moveTo>
                  <a:cubicBezTo>
                    <a:pt x="28" y="108"/>
                    <a:pt x="52" y="132"/>
                    <a:pt x="79" y="132"/>
                  </a:cubicBezTo>
                  <a:cubicBezTo>
                    <a:pt x="108" y="132"/>
                    <a:pt x="131" y="109"/>
                    <a:pt x="131" y="80"/>
                  </a:cubicBezTo>
                  <a:cubicBezTo>
                    <a:pt x="131" y="49"/>
                    <a:pt x="109" y="25"/>
                    <a:pt x="79" y="25"/>
                  </a:cubicBezTo>
                  <a:cubicBezTo>
                    <a:pt x="51" y="25"/>
                    <a:pt x="28" y="49"/>
                    <a:pt x="28" y="8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5905500" y="5059363"/>
              <a:ext cx="239712" cy="661988"/>
            </a:xfrm>
            <a:custGeom>
              <a:avLst/>
              <a:gdLst/>
              <a:ahLst/>
              <a:cxnLst>
                <a:cxn ang="0">
                  <a:pos x="102" y="417"/>
                </a:cxn>
                <a:cxn ang="0">
                  <a:pos x="43" y="417"/>
                </a:cxn>
                <a:cxn ang="0">
                  <a:pos x="43" y="158"/>
                </a:cxn>
                <a:cxn ang="0">
                  <a:pos x="0" y="158"/>
                </a:cxn>
                <a:cxn ang="0">
                  <a:pos x="0" y="104"/>
                </a:cxn>
                <a:cxn ang="0">
                  <a:pos x="43" y="104"/>
                </a:cxn>
                <a:cxn ang="0">
                  <a:pos x="43" y="0"/>
                </a:cxn>
                <a:cxn ang="0">
                  <a:pos x="102" y="0"/>
                </a:cxn>
                <a:cxn ang="0">
                  <a:pos x="102" y="104"/>
                </a:cxn>
                <a:cxn ang="0">
                  <a:pos x="151" y="104"/>
                </a:cxn>
                <a:cxn ang="0">
                  <a:pos x="151" y="158"/>
                </a:cxn>
                <a:cxn ang="0">
                  <a:pos x="102" y="158"/>
                </a:cxn>
                <a:cxn ang="0">
                  <a:pos x="102" y="417"/>
                </a:cxn>
              </a:cxnLst>
              <a:rect l="0" t="0" r="r" b="b"/>
              <a:pathLst>
                <a:path w="151" h="417">
                  <a:moveTo>
                    <a:pt x="102" y="417"/>
                  </a:moveTo>
                  <a:lnTo>
                    <a:pt x="43" y="417"/>
                  </a:lnTo>
                  <a:lnTo>
                    <a:pt x="43" y="158"/>
                  </a:lnTo>
                  <a:lnTo>
                    <a:pt x="0" y="158"/>
                  </a:lnTo>
                  <a:lnTo>
                    <a:pt x="0" y="104"/>
                  </a:lnTo>
                  <a:lnTo>
                    <a:pt x="43" y="104"/>
                  </a:lnTo>
                  <a:lnTo>
                    <a:pt x="43" y="0"/>
                  </a:lnTo>
                  <a:lnTo>
                    <a:pt x="102" y="0"/>
                  </a:lnTo>
                  <a:lnTo>
                    <a:pt x="102" y="104"/>
                  </a:lnTo>
                  <a:lnTo>
                    <a:pt x="151" y="104"/>
                  </a:lnTo>
                  <a:lnTo>
                    <a:pt x="151" y="158"/>
                  </a:lnTo>
                  <a:lnTo>
                    <a:pt x="102" y="158"/>
                  </a:lnTo>
                  <a:lnTo>
                    <a:pt x="102" y="4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 noEditPoints="1"/>
            </p:cNvSpPr>
            <p:nvPr userDrawn="1"/>
          </p:nvSpPr>
          <p:spPr bwMode="auto">
            <a:xfrm>
              <a:off x="6175375" y="5213351"/>
              <a:ext cx="527050" cy="520700"/>
            </a:xfrm>
            <a:custGeom>
              <a:avLst/>
              <a:gdLst/>
              <a:ahLst/>
              <a:cxnLst>
                <a:cxn ang="0">
                  <a:pos x="134" y="154"/>
                </a:cxn>
                <a:cxn ang="0">
                  <a:pos x="134" y="130"/>
                </a:cxn>
                <a:cxn ang="0">
                  <a:pos x="77" y="158"/>
                </a:cxn>
                <a:cxn ang="0">
                  <a:pos x="0" y="79"/>
                </a:cxn>
                <a:cxn ang="0">
                  <a:pos x="79" y="0"/>
                </a:cxn>
                <a:cxn ang="0">
                  <a:pos x="134" y="25"/>
                </a:cxn>
                <a:cxn ang="0">
                  <a:pos x="134" y="3"/>
                </a:cxn>
                <a:cxn ang="0">
                  <a:pos x="160" y="3"/>
                </a:cxn>
                <a:cxn ang="0">
                  <a:pos x="160" y="154"/>
                </a:cxn>
                <a:cxn ang="0">
                  <a:pos x="134" y="154"/>
                </a:cxn>
                <a:cxn ang="0">
                  <a:pos x="28" y="80"/>
                </a:cxn>
                <a:cxn ang="0">
                  <a:pos x="79" y="132"/>
                </a:cxn>
                <a:cxn ang="0">
                  <a:pos x="132" y="80"/>
                </a:cxn>
                <a:cxn ang="0">
                  <a:pos x="79" y="25"/>
                </a:cxn>
                <a:cxn ang="0">
                  <a:pos x="28" y="80"/>
                </a:cxn>
              </a:cxnLst>
              <a:rect l="0" t="0" r="r" b="b"/>
              <a:pathLst>
                <a:path w="160" h="158">
                  <a:moveTo>
                    <a:pt x="134" y="154"/>
                  </a:moveTo>
                  <a:cubicBezTo>
                    <a:pt x="134" y="130"/>
                    <a:pt x="134" y="130"/>
                    <a:pt x="134" y="130"/>
                  </a:cubicBezTo>
                  <a:cubicBezTo>
                    <a:pt x="122" y="148"/>
                    <a:pt x="103" y="158"/>
                    <a:pt x="77" y="158"/>
                  </a:cubicBezTo>
                  <a:cubicBezTo>
                    <a:pt x="34" y="158"/>
                    <a:pt x="0" y="124"/>
                    <a:pt x="0" y="79"/>
                  </a:cubicBezTo>
                  <a:cubicBezTo>
                    <a:pt x="0" y="34"/>
                    <a:pt x="34" y="0"/>
                    <a:pt x="79" y="0"/>
                  </a:cubicBezTo>
                  <a:cubicBezTo>
                    <a:pt x="102" y="0"/>
                    <a:pt x="124" y="10"/>
                    <a:pt x="134" y="25"/>
                  </a:cubicBezTo>
                  <a:cubicBezTo>
                    <a:pt x="134" y="3"/>
                    <a:pt x="134" y="3"/>
                    <a:pt x="134" y="3"/>
                  </a:cubicBezTo>
                  <a:cubicBezTo>
                    <a:pt x="160" y="3"/>
                    <a:pt x="160" y="3"/>
                    <a:pt x="160" y="3"/>
                  </a:cubicBezTo>
                  <a:cubicBezTo>
                    <a:pt x="160" y="154"/>
                    <a:pt x="160" y="154"/>
                    <a:pt x="160" y="154"/>
                  </a:cubicBezTo>
                  <a:lnTo>
                    <a:pt x="134" y="154"/>
                  </a:lnTo>
                  <a:close/>
                  <a:moveTo>
                    <a:pt x="28" y="80"/>
                  </a:moveTo>
                  <a:cubicBezTo>
                    <a:pt x="28" y="108"/>
                    <a:pt x="52" y="132"/>
                    <a:pt x="79" y="132"/>
                  </a:cubicBezTo>
                  <a:cubicBezTo>
                    <a:pt x="108" y="132"/>
                    <a:pt x="132" y="109"/>
                    <a:pt x="132" y="80"/>
                  </a:cubicBezTo>
                  <a:cubicBezTo>
                    <a:pt x="132" y="49"/>
                    <a:pt x="109" y="25"/>
                    <a:pt x="79" y="25"/>
                  </a:cubicBezTo>
                  <a:cubicBezTo>
                    <a:pt x="51" y="25"/>
                    <a:pt x="28" y="49"/>
                    <a:pt x="28" y="8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100"/>
            </a:lvl1pPr>
          </a:lstStyle>
          <a:p>
            <a:r>
              <a:rPr lang="en-US" dirty="0" smtClean="0"/>
              <a:t>Page </a:t>
            </a:r>
            <a:fld id="{5DF6D7F6-786A-46CE-8A81-5FDBD58039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100"/>
            </a:lvl1pPr>
          </a:lstStyle>
          <a:p>
            <a:r>
              <a:rPr lang="en-US" dirty="0" smtClean="0"/>
              <a:t>Page </a:t>
            </a:r>
            <a:fld id="{C4CD12A8-F23D-4D34-9DBF-69057B28EE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100"/>
            </a:lvl1pPr>
          </a:lstStyle>
          <a:p>
            <a:r>
              <a:rPr lang="en-US" dirty="0" smtClean="0"/>
              <a:t>Page </a:t>
            </a:r>
            <a:fld id="{9B50C82A-00A2-4139-B1EF-3EA5B00377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100"/>
            </a:lvl1pPr>
          </a:lstStyle>
          <a:p>
            <a:r>
              <a:rPr lang="en-US" dirty="0" smtClean="0"/>
              <a:t>Page </a:t>
            </a:r>
            <a:fld id="{44B2A9BF-526C-42D3-BAB0-3973B5489A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095500" cy="6092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134100" cy="6092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z="1100" dirty="0" smtClean="0"/>
              <a:t>Page</a:t>
            </a:r>
            <a:r>
              <a:rPr lang="en-US" dirty="0" smtClean="0"/>
              <a:t> </a:t>
            </a:r>
            <a:fld id="{6E5D98BE-521D-4CB3-84D0-06B9FE4F02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324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6025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100"/>
            </a:lvl1pPr>
          </a:lstStyle>
          <a:p>
            <a:r>
              <a:rPr lang="en-US" dirty="0" smtClean="0"/>
              <a:t>Page </a:t>
            </a:r>
            <a:fld id="{0C9DCF3A-3130-4724-901F-3D04EAC110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wa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4"/>
          <p:cNvSpPr>
            <a:spLocks noChangeArrowheads="1"/>
          </p:cNvSpPr>
          <p:nvPr userDrawn="1"/>
        </p:nvSpPr>
        <p:spPr bwMode="auto">
          <a:xfrm>
            <a:off x="476250" y="5532207"/>
            <a:ext cx="8194675" cy="344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Verdana"/>
              <a:ea typeface="ヒラギノ角ゴ Pro W3"/>
            </a:endParaRPr>
          </a:p>
        </p:txBody>
      </p:sp>
      <p:sp>
        <p:nvSpPr>
          <p:cNvPr id="3" name="Rectangle 15"/>
          <p:cNvSpPr>
            <a:spLocks noChangeArrowheads="1"/>
          </p:cNvSpPr>
          <p:nvPr userDrawn="1"/>
        </p:nvSpPr>
        <p:spPr bwMode="auto">
          <a:xfrm>
            <a:off x="915988" y="1439633"/>
            <a:ext cx="7767637" cy="4348163"/>
          </a:xfrm>
          <a:prstGeom prst="rect">
            <a:avLst/>
          </a:prstGeom>
          <a:gradFill flip="none" rotWithShape="1">
            <a:gsLst>
              <a:gs pos="100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srgbClr val="000000"/>
              </a:solidFill>
              <a:latin typeface="Verdana"/>
              <a:ea typeface="ヒラギノ角ゴ Pro W3"/>
            </a:endParaRPr>
          </a:p>
        </p:txBody>
      </p:sp>
      <p:sp>
        <p:nvSpPr>
          <p:cNvPr id="5" name="Line 17"/>
          <p:cNvSpPr>
            <a:spLocks noChangeShapeType="1"/>
          </p:cNvSpPr>
          <p:nvPr userDrawn="1"/>
        </p:nvSpPr>
        <p:spPr bwMode="ltGray">
          <a:xfrm rot="5400000">
            <a:off x="-1321594" y="3610539"/>
            <a:ext cx="4348163" cy="63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Verdana"/>
              <a:ea typeface="ヒラギノ角ゴ Pro W3"/>
            </a:endParaRPr>
          </a:p>
        </p:txBody>
      </p:sp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450850" y="1439632"/>
            <a:ext cx="465138" cy="43481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Verdana"/>
              <a:ea typeface="ヒラギノ角ゴ Pro W3"/>
            </a:endParaRPr>
          </a:p>
        </p:txBody>
      </p:sp>
      <p:sp>
        <p:nvSpPr>
          <p:cNvPr id="7" name="Line 19"/>
          <p:cNvSpPr>
            <a:spLocks noChangeShapeType="1"/>
          </p:cNvSpPr>
          <p:nvPr userDrawn="1"/>
        </p:nvSpPr>
        <p:spPr bwMode="ltGray">
          <a:xfrm rot="5400000">
            <a:off x="-1266032" y="3610539"/>
            <a:ext cx="4348163" cy="63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Verdana"/>
              <a:ea typeface="ヒラギノ角ゴ Pro W3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47738" y="1795463"/>
            <a:ext cx="7705725" cy="35052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32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2608" y="1735138"/>
            <a:ext cx="8476488" cy="4081462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Lucida Grande"/>
              <a:buChar char="-"/>
              <a:defRPr/>
            </a:lvl2pPr>
            <a:lvl3pPr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Arial"/>
              <a:buChar char="•"/>
              <a:defRPr/>
            </a:lvl3pPr>
            <a:lvl4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4pPr>
            <a:lvl5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The Title of Slide Goes Here</a:t>
            </a:r>
            <a:br>
              <a:rPr lang="en-US" dirty="0" smtClean="0"/>
            </a:br>
            <a:r>
              <a:rPr lang="en-US" dirty="0" smtClean="0"/>
              <a:t>and Can Be Multiple Lines in Length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Line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6330" y="493776"/>
            <a:ext cx="8473020" cy="5730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The Title of Slide Goes Here</a:t>
            </a:r>
            <a:endParaRPr lang="en-US" dirty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49" y="973138"/>
            <a:ext cx="8476488" cy="3810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000" baseline="0" dirty="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>
                <a:solidFill>
                  <a:srgbClr val="C00000"/>
                </a:solidFill>
              </a:defRPr>
            </a:lvl2pPr>
            <a:lvl3pPr>
              <a:buNone/>
              <a:defRPr>
                <a:solidFill>
                  <a:srgbClr val="C00000"/>
                </a:solidFill>
              </a:defRPr>
            </a:lvl3pPr>
            <a:lvl4pPr>
              <a:buNone/>
              <a:defRPr>
                <a:solidFill>
                  <a:srgbClr val="C00000"/>
                </a:solidFill>
              </a:defRPr>
            </a:lvl4pPr>
            <a:lvl5pPr>
              <a:buNone/>
              <a:defRPr>
                <a:solidFill>
                  <a:srgbClr val="C00000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41230"/>
              </a:buClr>
              <a:buSzTx/>
              <a:buFont typeface="Arial"/>
              <a:buNone/>
              <a:tabLst/>
            </a:pPr>
            <a:r>
              <a:rPr lang="en-US" dirty="0" smtClean="0"/>
              <a:t>Subtitle of bullet slide goes here and is sentence case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2608" y="1735138"/>
            <a:ext cx="8476488" cy="444794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Lucida Grande"/>
              <a:buChar char="-"/>
              <a:defRPr/>
            </a:lvl2pPr>
            <a:lvl3pPr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Arial"/>
              <a:buChar char="•"/>
              <a:defRPr/>
            </a:lvl3pPr>
            <a:lvl4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4pPr>
            <a:lvl5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19308" y="2150533"/>
            <a:ext cx="8476488" cy="4047067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Lucida Grande"/>
              <a:buChar char="-"/>
              <a:defRPr/>
            </a:lvl2pPr>
            <a:lvl3pPr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Arial"/>
              <a:buChar char="•"/>
              <a:defRPr/>
            </a:lvl3pPr>
            <a:lvl4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4pPr>
            <a:lvl5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49" y="1373188"/>
            <a:ext cx="8476488" cy="3810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rgbClr val="595959"/>
                </a:solidFill>
              </a:defRPr>
            </a:lvl1pPr>
            <a:lvl2pPr>
              <a:buNone/>
              <a:defRPr>
                <a:solidFill>
                  <a:srgbClr val="C00000"/>
                </a:solidFill>
              </a:defRPr>
            </a:lvl2pPr>
            <a:lvl3pPr>
              <a:buNone/>
              <a:defRPr>
                <a:solidFill>
                  <a:srgbClr val="C00000"/>
                </a:solidFill>
              </a:defRPr>
            </a:lvl3pPr>
            <a:lvl4pPr>
              <a:buNone/>
              <a:defRPr>
                <a:solidFill>
                  <a:srgbClr val="C00000"/>
                </a:solidFill>
              </a:defRPr>
            </a:lvl4pPr>
            <a:lvl5pPr>
              <a:buNone/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 smtClean="0"/>
              <a:t>Subtitle of bullet slide goes here and is sentence case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Line 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The Title of Slide Goes Here</a:t>
            </a:r>
            <a:br>
              <a:rPr lang="en-US" dirty="0" smtClean="0"/>
            </a:br>
            <a:r>
              <a:rPr lang="en-US" dirty="0" smtClean="0"/>
              <a:t>and Can Be Multiple Lines in Length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2608" y="1742397"/>
            <a:ext cx="4119735" cy="442617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Lucida Grande"/>
              <a:buChar char="-"/>
              <a:defRPr/>
            </a:lvl2pPr>
            <a:lvl3pPr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Arial"/>
              <a:buChar char="•"/>
              <a:defRPr/>
            </a:lvl3pPr>
            <a:lvl4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4pPr>
            <a:lvl5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83164" y="1742397"/>
            <a:ext cx="4119735" cy="442617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Lucida Grande"/>
              <a:buChar char="-"/>
              <a:defRPr/>
            </a:lvl2pPr>
            <a:lvl3pPr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Arial"/>
              <a:buChar char="•"/>
              <a:defRPr/>
            </a:lvl3pPr>
            <a:lvl4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4pPr>
            <a:lvl5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Line Title Sub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2608" y="1742397"/>
            <a:ext cx="4119735" cy="442617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Lucida Grande"/>
              <a:buChar char="-"/>
              <a:defRPr/>
            </a:lvl2pPr>
            <a:lvl3pPr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Arial"/>
              <a:buChar char="•"/>
              <a:defRPr/>
            </a:lvl3pPr>
            <a:lvl4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4pPr>
            <a:lvl5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83164" y="1742397"/>
            <a:ext cx="4119735" cy="442617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Lucida Grande"/>
              <a:buChar char="-"/>
              <a:defRPr/>
            </a:lvl2pPr>
            <a:lvl3pPr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Arial"/>
              <a:buChar char="•"/>
              <a:defRPr/>
            </a:lvl3pPr>
            <a:lvl4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4pPr>
            <a:lvl5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96330" y="493776"/>
            <a:ext cx="8473020" cy="5730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The Title of Slide Goes Here</a:t>
            </a:r>
            <a:endParaRPr lang="en-US" dirty="0"/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9" y="973138"/>
            <a:ext cx="8476488" cy="3810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000" baseline="0" dirty="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>
                <a:solidFill>
                  <a:srgbClr val="C00000"/>
                </a:solidFill>
              </a:defRPr>
            </a:lvl2pPr>
            <a:lvl3pPr>
              <a:buNone/>
              <a:defRPr>
                <a:solidFill>
                  <a:srgbClr val="C00000"/>
                </a:solidFill>
              </a:defRPr>
            </a:lvl3pPr>
            <a:lvl4pPr>
              <a:buNone/>
              <a:defRPr>
                <a:solidFill>
                  <a:srgbClr val="C00000"/>
                </a:solidFill>
              </a:defRPr>
            </a:lvl4pPr>
            <a:lvl5pPr>
              <a:buNone/>
              <a:defRPr>
                <a:solidFill>
                  <a:srgbClr val="C00000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41230"/>
              </a:buClr>
              <a:buSzTx/>
              <a:buFont typeface="Arial"/>
              <a:buNone/>
              <a:tabLst/>
            </a:pPr>
            <a:r>
              <a:rPr lang="en-US" dirty="0" smtClean="0"/>
              <a:t>Subtitle of bullet slide goes here and is sentence case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Line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6330" y="493776"/>
            <a:ext cx="8473020" cy="5730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The Title of Slide Goes Here</a:t>
            </a:r>
            <a:endParaRPr lang="en-US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49" y="973138"/>
            <a:ext cx="8476488" cy="3810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000" baseline="0" dirty="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>
                <a:solidFill>
                  <a:srgbClr val="C00000"/>
                </a:solidFill>
              </a:defRPr>
            </a:lvl2pPr>
            <a:lvl3pPr>
              <a:buNone/>
              <a:defRPr>
                <a:solidFill>
                  <a:srgbClr val="C00000"/>
                </a:solidFill>
              </a:defRPr>
            </a:lvl3pPr>
            <a:lvl4pPr>
              <a:buNone/>
              <a:defRPr>
                <a:solidFill>
                  <a:srgbClr val="C00000"/>
                </a:solidFill>
              </a:defRPr>
            </a:lvl4pPr>
            <a:lvl5pPr>
              <a:buNone/>
              <a:defRPr>
                <a:solidFill>
                  <a:srgbClr val="C00000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41230"/>
              </a:buClr>
              <a:buSzTx/>
              <a:buFont typeface="Arial"/>
              <a:buNone/>
              <a:tabLst/>
            </a:pPr>
            <a:r>
              <a:rPr lang="en-US" dirty="0" smtClean="0"/>
              <a:t>Subtitle of bullet slide goes here and is sentence case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6330" y="493776"/>
            <a:ext cx="8473020" cy="96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The Title of Slide Goes Here</a:t>
            </a:r>
            <a:br>
              <a:rPr lang="en-US" dirty="0" smtClean="0"/>
            </a:br>
            <a:r>
              <a:rPr lang="en-US" dirty="0" smtClean="0"/>
              <a:t>and Can Be Multiple Lines in Length</a:t>
            </a:r>
          </a:p>
        </p:txBody>
      </p:sp>
      <p:sp>
        <p:nvSpPr>
          <p:cNvPr id="1044" name="Oval 20"/>
          <p:cNvSpPr>
            <a:spLocks noChangeArrowheads="1"/>
          </p:cNvSpPr>
          <p:nvPr/>
        </p:nvSpPr>
        <p:spPr bwMode="auto">
          <a:xfrm>
            <a:off x="177800" y="6483350"/>
            <a:ext cx="287338" cy="28733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250277"/>
            <a:ext cx="9144000" cy="9685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-32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-18310" y="0"/>
            <a:ext cx="9162310" cy="237067"/>
          </a:xfrm>
          <a:prstGeom prst="rect">
            <a:avLst/>
          </a:prstGeom>
          <a:gradFill flip="none" rotWithShape="1">
            <a:gsLst>
              <a:gs pos="0">
                <a:srgbClr val="C41230"/>
              </a:gs>
              <a:gs pos="100000">
                <a:srgbClr val="B3112C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-32" charset="-128"/>
              <a:cs typeface="+mn-cs"/>
            </a:endParaRPr>
          </a:p>
        </p:txBody>
      </p:sp>
      <p:grpSp>
        <p:nvGrpSpPr>
          <p:cNvPr id="2" name="Group 43"/>
          <p:cNvGrpSpPr>
            <a:grpSpLocks noChangeAspect="1"/>
          </p:cNvGrpSpPr>
          <p:nvPr/>
        </p:nvGrpSpPr>
        <p:grpSpPr>
          <a:xfrm>
            <a:off x="7838611" y="6560820"/>
            <a:ext cx="1015702" cy="160653"/>
            <a:chOff x="2436813" y="5059363"/>
            <a:chExt cx="4265612" cy="674688"/>
          </a:xfrm>
        </p:grpSpPr>
        <p:sp>
          <p:nvSpPr>
            <p:cNvPr id="2053" name="Freeform 5"/>
            <p:cNvSpPr>
              <a:spLocks noEditPoints="1"/>
            </p:cNvSpPr>
            <p:nvPr userDrawn="1"/>
          </p:nvSpPr>
          <p:spPr bwMode="auto">
            <a:xfrm>
              <a:off x="2436813" y="5213351"/>
              <a:ext cx="523875" cy="520700"/>
            </a:xfrm>
            <a:custGeom>
              <a:avLst/>
              <a:gdLst/>
              <a:ahLst/>
              <a:cxnLst>
                <a:cxn ang="0">
                  <a:pos x="133" y="154"/>
                </a:cxn>
                <a:cxn ang="0">
                  <a:pos x="133" y="130"/>
                </a:cxn>
                <a:cxn ang="0">
                  <a:pos x="77" y="158"/>
                </a:cxn>
                <a:cxn ang="0">
                  <a:pos x="0" y="79"/>
                </a:cxn>
                <a:cxn ang="0">
                  <a:pos x="78" y="0"/>
                </a:cxn>
                <a:cxn ang="0">
                  <a:pos x="133" y="25"/>
                </a:cxn>
                <a:cxn ang="0">
                  <a:pos x="133" y="3"/>
                </a:cxn>
                <a:cxn ang="0">
                  <a:pos x="159" y="3"/>
                </a:cxn>
                <a:cxn ang="0">
                  <a:pos x="159" y="154"/>
                </a:cxn>
                <a:cxn ang="0">
                  <a:pos x="133" y="154"/>
                </a:cxn>
                <a:cxn ang="0">
                  <a:pos x="28" y="80"/>
                </a:cxn>
                <a:cxn ang="0">
                  <a:pos x="79" y="132"/>
                </a:cxn>
                <a:cxn ang="0">
                  <a:pos x="131" y="80"/>
                </a:cxn>
                <a:cxn ang="0">
                  <a:pos x="79" y="25"/>
                </a:cxn>
                <a:cxn ang="0">
                  <a:pos x="28" y="80"/>
                </a:cxn>
              </a:cxnLst>
              <a:rect l="0" t="0" r="r" b="b"/>
              <a:pathLst>
                <a:path w="159" h="158">
                  <a:moveTo>
                    <a:pt x="133" y="154"/>
                  </a:moveTo>
                  <a:cubicBezTo>
                    <a:pt x="133" y="130"/>
                    <a:pt x="133" y="130"/>
                    <a:pt x="133" y="130"/>
                  </a:cubicBezTo>
                  <a:cubicBezTo>
                    <a:pt x="122" y="148"/>
                    <a:pt x="103" y="158"/>
                    <a:pt x="77" y="158"/>
                  </a:cubicBezTo>
                  <a:cubicBezTo>
                    <a:pt x="33" y="158"/>
                    <a:pt x="0" y="124"/>
                    <a:pt x="0" y="79"/>
                  </a:cubicBezTo>
                  <a:cubicBezTo>
                    <a:pt x="0" y="34"/>
                    <a:pt x="34" y="0"/>
                    <a:pt x="78" y="0"/>
                  </a:cubicBezTo>
                  <a:cubicBezTo>
                    <a:pt x="101" y="0"/>
                    <a:pt x="124" y="10"/>
                    <a:pt x="133" y="25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54"/>
                    <a:pt x="159" y="154"/>
                    <a:pt x="159" y="154"/>
                  </a:cubicBezTo>
                  <a:lnTo>
                    <a:pt x="133" y="154"/>
                  </a:lnTo>
                  <a:close/>
                  <a:moveTo>
                    <a:pt x="28" y="80"/>
                  </a:moveTo>
                  <a:cubicBezTo>
                    <a:pt x="28" y="108"/>
                    <a:pt x="51" y="132"/>
                    <a:pt x="79" y="132"/>
                  </a:cubicBezTo>
                  <a:cubicBezTo>
                    <a:pt x="108" y="132"/>
                    <a:pt x="131" y="109"/>
                    <a:pt x="131" y="80"/>
                  </a:cubicBezTo>
                  <a:cubicBezTo>
                    <a:pt x="131" y="49"/>
                    <a:pt x="108" y="25"/>
                    <a:pt x="79" y="25"/>
                  </a:cubicBezTo>
                  <a:cubicBezTo>
                    <a:pt x="51" y="25"/>
                    <a:pt x="28" y="49"/>
                    <a:pt x="28" y="80"/>
                  </a:cubicBezTo>
                  <a:close/>
                </a:path>
              </a:pathLst>
            </a:custGeom>
            <a:solidFill>
              <a:srgbClr val="AC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4" name="Freeform 6"/>
            <p:cNvSpPr>
              <a:spLocks/>
            </p:cNvSpPr>
            <p:nvPr userDrawn="1"/>
          </p:nvSpPr>
          <p:spPr bwMode="auto">
            <a:xfrm>
              <a:off x="3043238" y="5213351"/>
              <a:ext cx="339725" cy="520700"/>
            </a:xfrm>
            <a:custGeom>
              <a:avLst/>
              <a:gdLst/>
              <a:ahLst/>
              <a:cxnLst>
                <a:cxn ang="0">
                  <a:pos x="72" y="43"/>
                </a:cxn>
                <a:cxn ang="0">
                  <a:pos x="53" y="25"/>
                </a:cxn>
                <a:cxn ang="0">
                  <a:pos x="35" y="42"/>
                </a:cxn>
                <a:cxn ang="0">
                  <a:pos x="58" y="61"/>
                </a:cxn>
                <a:cxn ang="0">
                  <a:pos x="103" y="110"/>
                </a:cxn>
                <a:cxn ang="0">
                  <a:pos x="52" y="158"/>
                </a:cxn>
                <a:cxn ang="0">
                  <a:pos x="0" y="105"/>
                </a:cxn>
                <a:cxn ang="0">
                  <a:pos x="28" y="105"/>
                </a:cxn>
                <a:cxn ang="0">
                  <a:pos x="53" y="132"/>
                </a:cxn>
                <a:cxn ang="0">
                  <a:pos x="75" y="112"/>
                </a:cxn>
                <a:cxn ang="0">
                  <a:pos x="49" y="89"/>
                </a:cxn>
                <a:cxn ang="0">
                  <a:pos x="7" y="46"/>
                </a:cxn>
                <a:cxn ang="0">
                  <a:pos x="55" y="0"/>
                </a:cxn>
                <a:cxn ang="0">
                  <a:pos x="100" y="43"/>
                </a:cxn>
                <a:cxn ang="0">
                  <a:pos x="72" y="43"/>
                </a:cxn>
              </a:cxnLst>
              <a:rect l="0" t="0" r="r" b="b"/>
              <a:pathLst>
                <a:path w="103" h="158">
                  <a:moveTo>
                    <a:pt x="72" y="43"/>
                  </a:moveTo>
                  <a:cubicBezTo>
                    <a:pt x="70" y="31"/>
                    <a:pt x="64" y="25"/>
                    <a:pt x="53" y="25"/>
                  </a:cubicBezTo>
                  <a:cubicBezTo>
                    <a:pt x="42" y="25"/>
                    <a:pt x="35" y="32"/>
                    <a:pt x="35" y="42"/>
                  </a:cubicBezTo>
                  <a:cubicBezTo>
                    <a:pt x="35" y="51"/>
                    <a:pt x="40" y="55"/>
                    <a:pt x="58" y="61"/>
                  </a:cubicBezTo>
                  <a:cubicBezTo>
                    <a:pt x="89" y="70"/>
                    <a:pt x="103" y="86"/>
                    <a:pt x="103" y="110"/>
                  </a:cubicBezTo>
                  <a:cubicBezTo>
                    <a:pt x="103" y="136"/>
                    <a:pt x="80" y="158"/>
                    <a:pt x="52" y="158"/>
                  </a:cubicBezTo>
                  <a:cubicBezTo>
                    <a:pt x="21" y="158"/>
                    <a:pt x="0" y="137"/>
                    <a:pt x="0" y="105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30" y="123"/>
                    <a:pt x="38" y="132"/>
                    <a:pt x="53" y="132"/>
                  </a:cubicBezTo>
                  <a:cubicBezTo>
                    <a:pt x="66" y="132"/>
                    <a:pt x="75" y="124"/>
                    <a:pt x="75" y="112"/>
                  </a:cubicBezTo>
                  <a:cubicBezTo>
                    <a:pt x="75" y="101"/>
                    <a:pt x="69" y="96"/>
                    <a:pt x="49" y="89"/>
                  </a:cubicBezTo>
                  <a:cubicBezTo>
                    <a:pt x="18" y="79"/>
                    <a:pt x="7" y="67"/>
                    <a:pt x="7" y="46"/>
                  </a:cubicBezTo>
                  <a:cubicBezTo>
                    <a:pt x="7" y="19"/>
                    <a:pt x="27" y="0"/>
                    <a:pt x="55" y="0"/>
                  </a:cubicBezTo>
                  <a:cubicBezTo>
                    <a:pt x="80" y="0"/>
                    <a:pt x="99" y="18"/>
                    <a:pt x="100" y="43"/>
                  </a:cubicBezTo>
                  <a:lnTo>
                    <a:pt x="72" y="43"/>
                  </a:lnTo>
                  <a:close/>
                </a:path>
              </a:pathLst>
            </a:custGeom>
            <a:solidFill>
              <a:srgbClr val="AC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5" name="Freeform 7"/>
            <p:cNvSpPr>
              <a:spLocks/>
            </p:cNvSpPr>
            <p:nvPr userDrawn="1"/>
          </p:nvSpPr>
          <p:spPr bwMode="auto">
            <a:xfrm>
              <a:off x="3435350" y="5059363"/>
              <a:ext cx="239712" cy="661988"/>
            </a:xfrm>
            <a:custGeom>
              <a:avLst/>
              <a:gdLst/>
              <a:ahLst/>
              <a:cxnLst>
                <a:cxn ang="0">
                  <a:pos x="101" y="417"/>
                </a:cxn>
                <a:cxn ang="0">
                  <a:pos x="43" y="417"/>
                </a:cxn>
                <a:cxn ang="0">
                  <a:pos x="43" y="158"/>
                </a:cxn>
                <a:cxn ang="0">
                  <a:pos x="0" y="158"/>
                </a:cxn>
                <a:cxn ang="0">
                  <a:pos x="0" y="104"/>
                </a:cxn>
                <a:cxn ang="0">
                  <a:pos x="43" y="104"/>
                </a:cxn>
                <a:cxn ang="0">
                  <a:pos x="43" y="0"/>
                </a:cxn>
                <a:cxn ang="0">
                  <a:pos x="101" y="0"/>
                </a:cxn>
                <a:cxn ang="0">
                  <a:pos x="101" y="104"/>
                </a:cxn>
                <a:cxn ang="0">
                  <a:pos x="151" y="104"/>
                </a:cxn>
                <a:cxn ang="0">
                  <a:pos x="151" y="158"/>
                </a:cxn>
                <a:cxn ang="0">
                  <a:pos x="101" y="158"/>
                </a:cxn>
                <a:cxn ang="0">
                  <a:pos x="101" y="417"/>
                </a:cxn>
              </a:cxnLst>
              <a:rect l="0" t="0" r="r" b="b"/>
              <a:pathLst>
                <a:path w="151" h="417">
                  <a:moveTo>
                    <a:pt x="101" y="417"/>
                  </a:moveTo>
                  <a:lnTo>
                    <a:pt x="43" y="417"/>
                  </a:lnTo>
                  <a:lnTo>
                    <a:pt x="43" y="158"/>
                  </a:lnTo>
                  <a:lnTo>
                    <a:pt x="0" y="158"/>
                  </a:lnTo>
                  <a:lnTo>
                    <a:pt x="0" y="104"/>
                  </a:lnTo>
                  <a:lnTo>
                    <a:pt x="43" y="104"/>
                  </a:lnTo>
                  <a:lnTo>
                    <a:pt x="43" y="0"/>
                  </a:lnTo>
                  <a:lnTo>
                    <a:pt x="101" y="0"/>
                  </a:lnTo>
                  <a:lnTo>
                    <a:pt x="101" y="104"/>
                  </a:lnTo>
                  <a:lnTo>
                    <a:pt x="151" y="104"/>
                  </a:lnTo>
                  <a:lnTo>
                    <a:pt x="151" y="158"/>
                  </a:lnTo>
                  <a:lnTo>
                    <a:pt x="101" y="158"/>
                  </a:lnTo>
                  <a:lnTo>
                    <a:pt x="101" y="417"/>
                  </a:lnTo>
                  <a:close/>
                </a:path>
              </a:pathLst>
            </a:custGeom>
            <a:solidFill>
              <a:srgbClr val="AC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6" name="Freeform 8"/>
            <p:cNvSpPr>
              <a:spLocks noEditPoints="1"/>
            </p:cNvSpPr>
            <p:nvPr userDrawn="1"/>
          </p:nvSpPr>
          <p:spPr bwMode="auto">
            <a:xfrm>
              <a:off x="3705225" y="5207001"/>
              <a:ext cx="503237" cy="527050"/>
            </a:xfrm>
            <a:custGeom>
              <a:avLst/>
              <a:gdLst/>
              <a:ahLst/>
              <a:cxnLst>
                <a:cxn ang="0">
                  <a:pos x="148" y="109"/>
                </a:cxn>
                <a:cxn ang="0">
                  <a:pos x="76" y="160"/>
                </a:cxn>
                <a:cxn ang="0">
                  <a:pos x="0" y="80"/>
                </a:cxn>
                <a:cxn ang="0">
                  <a:pos x="78" y="0"/>
                </a:cxn>
                <a:cxn ang="0">
                  <a:pos x="153" y="79"/>
                </a:cxn>
                <a:cxn ang="0">
                  <a:pos x="152" y="93"/>
                </a:cxn>
                <a:cxn ang="0">
                  <a:pos x="28" y="93"/>
                </a:cxn>
                <a:cxn ang="0">
                  <a:pos x="78" y="134"/>
                </a:cxn>
                <a:cxn ang="0">
                  <a:pos x="120" y="109"/>
                </a:cxn>
                <a:cxn ang="0">
                  <a:pos x="148" y="109"/>
                </a:cxn>
                <a:cxn ang="0">
                  <a:pos x="125" y="71"/>
                </a:cxn>
                <a:cxn ang="0">
                  <a:pos x="76" y="26"/>
                </a:cxn>
                <a:cxn ang="0">
                  <a:pos x="40" y="42"/>
                </a:cxn>
                <a:cxn ang="0">
                  <a:pos x="28" y="71"/>
                </a:cxn>
                <a:cxn ang="0">
                  <a:pos x="125" y="71"/>
                </a:cxn>
              </a:cxnLst>
              <a:rect l="0" t="0" r="r" b="b"/>
              <a:pathLst>
                <a:path w="153" h="160">
                  <a:moveTo>
                    <a:pt x="148" y="109"/>
                  </a:moveTo>
                  <a:cubicBezTo>
                    <a:pt x="137" y="140"/>
                    <a:pt x="109" y="160"/>
                    <a:pt x="76" y="160"/>
                  </a:cubicBezTo>
                  <a:cubicBezTo>
                    <a:pt x="34" y="160"/>
                    <a:pt x="0" y="124"/>
                    <a:pt x="0" y="80"/>
                  </a:cubicBezTo>
                  <a:cubicBezTo>
                    <a:pt x="0" y="36"/>
                    <a:pt x="34" y="0"/>
                    <a:pt x="78" y="0"/>
                  </a:cubicBezTo>
                  <a:cubicBezTo>
                    <a:pt x="119" y="0"/>
                    <a:pt x="153" y="36"/>
                    <a:pt x="153" y="79"/>
                  </a:cubicBezTo>
                  <a:cubicBezTo>
                    <a:pt x="153" y="82"/>
                    <a:pt x="153" y="88"/>
                    <a:pt x="152" y="93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34" y="118"/>
                    <a:pt x="53" y="134"/>
                    <a:pt x="78" y="134"/>
                  </a:cubicBezTo>
                  <a:cubicBezTo>
                    <a:pt x="95" y="134"/>
                    <a:pt x="110" y="125"/>
                    <a:pt x="120" y="109"/>
                  </a:cubicBezTo>
                  <a:lnTo>
                    <a:pt x="148" y="109"/>
                  </a:lnTo>
                  <a:close/>
                  <a:moveTo>
                    <a:pt x="125" y="71"/>
                  </a:moveTo>
                  <a:cubicBezTo>
                    <a:pt x="124" y="46"/>
                    <a:pt x="102" y="26"/>
                    <a:pt x="76" y="26"/>
                  </a:cubicBezTo>
                  <a:cubicBezTo>
                    <a:pt x="63" y="26"/>
                    <a:pt x="49" y="32"/>
                    <a:pt x="40" y="42"/>
                  </a:cubicBezTo>
                  <a:cubicBezTo>
                    <a:pt x="33" y="50"/>
                    <a:pt x="30" y="57"/>
                    <a:pt x="28" y="71"/>
                  </a:cubicBezTo>
                  <a:lnTo>
                    <a:pt x="125" y="71"/>
                  </a:lnTo>
                  <a:close/>
                </a:path>
              </a:pathLst>
            </a:custGeom>
            <a:solidFill>
              <a:srgbClr val="AC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7" name="Freeform 9"/>
            <p:cNvSpPr>
              <a:spLocks/>
            </p:cNvSpPr>
            <p:nvPr userDrawn="1"/>
          </p:nvSpPr>
          <p:spPr bwMode="auto">
            <a:xfrm>
              <a:off x="4284663" y="5213351"/>
              <a:ext cx="214312" cy="508000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3"/>
                </a:cxn>
                <a:cxn ang="0">
                  <a:pos x="26" y="3"/>
                </a:cxn>
                <a:cxn ang="0">
                  <a:pos x="26" y="17"/>
                </a:cxn>
                <a:cxn ang="0">
                  <a:pos x="65" y="0"/>
                </a:cxn>
                <a:cxn ang="0">
                  <a:pos x="65" y="28"/>
                </a:cxn>
                <a:cxn ang="0">
                  <a:pos x="28" y="72"/>
                </a:cxn>
                <a:cxn ang="0">
                  <a:pos x="28" y="154"/>
                </a:cxn>
                <a:cxn ang="0">
                  <a:pos x="0" y="154"/>
                </a:cxn>
              </a:cxnLst>
              <a:rect l="0" t="0" r="r" b="b"/>
              <a:pathLst>
                <a:path w="65" h="154">
                  <a:moveTo>
                    <a:pt x="0" y="154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35" y="6"/>
                    <a:pt x="47" y="0"/>
                    <a:pt x="65" y="0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39" y="30"/>
                    <a:pt x="28" y="43"/>
                    <a:pt x="28" y="72"/>
                  </a:cubicBezTo>
                  <a:cubicBezTo>
                    <a:pt x="28" y="154"/>
                    <a:pt x="28" y="154"/>
                    <a:pt x="28" y="15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rgbClr val="AC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8" name="Freeform 10"/>
            <p:cNvSpPr>
              <a:spLocks noEditPoints="1"/>
            </p:cNvSpPr>
            <p:nvPr userDrawn="1"/>
          </p:nvSpPr>
          <p:spPr bwMode="auto">
            <a:xfrm>
              <a:off x="4692650" y="5059363"/>
              <a:ext cx="520700" cy="674688"/>
            </a:xfrm>
            <a:custGeom>
              <a:avLst/>
              <a:gdLst/>
              <a:ahLst/>
              <a:cxnLst>
                <a:cxn ang="0">
                  <a:pos x="132" y="201"/>
                </a:cxn>
                <a:cxn ang="0">
                  <a:pos x="132" y="179"/>
                </a:cxn>
                <a:cxn ang="0">
                  <a:pos x="78" y="205"/>
                </a:cxn>
                <a:cxn ang="0">
                  <a:pos x="0" y="125"/>
                </a:cxn>
                <a:cxn ang="0">
                  <a:pos x="21" y="71"/>
                </a:cxn>
                <a:cxn ang="0">
                  <a:pos x="76" y="47"/>
                </a:cxn>
                <a:cxn ang="0">
                  <a:pos x="130" y="70"/>
                </a:cxn>
                <a:cxn ang="0">
                  <a:pos x="130" y="0"/>
                </a:cxn>
                <a:cxn ang="0">
                  <a:pos x="158" y="0"/>
                </a:cxn>
                <a:cxn ang="0">
                  <a:pos x="158" y="201"/>
                </a:cxn>
                <a:cxn ang="0">
                  <a:pos x="132" y="201"/>
                </a:cxn>
                <a:cxn ang="0">
                  <a:pos x="28" y="125"/>
                </a:cxn>
                <a:cxn ang="0">
                  <a:pos x="79" y="179"/>
                </a:cxn>
                <a:cxn ang="0">
                  <a:pos x="132" y="125"/>
                </a:cxn>
                <a:cxn ang="0">
                  <a:pos x="79" y="72"/>
                </a:cxn>
                <a:cxn ang="0">
                  <a:pos x="28" y="125"/>
                </a:cxn>
              </a:cxnLst>
              <a:rect l="0" t="0" r="r" b="b"/>
              <a:pathLst>
                <a:path w="158" h="205">
                  <a:moveTo>
                    <a:pt x="132" y="201"/>
                  </a:moveTo>
                  <a:cubicBezTo>
                    <a:pt x="132" y="179"/>
                    <a:pt x="132" y="179"/>
                    <a:pt x="132" y="179"/>
                  </a:cubicBezTo>
                  <a:cubicBezTo>
                    <a:pt x="119" y="196"/>
                    <a:pt x="101" y="205"/>
                    <a:pt x="78" y="205"/>
                  </a:cubicBezTo>
                  <a:cubicBezTo>
                    <a:pt x="34" y="205"/>
                    <a:pt x="0" y="170"/>
                    <a:pt x="0" y="125"/>
                  </a:cubicBezTo>
                  <a:cubicBezTo>
                    <a:pt x="0" y="105"/>
                    <a:pt x="8" y="86"/>
                    <a:pt x="21" y="71"/>
                  </a:cubicBezTo>
                  <a:cubicBezTo>
                    <a:pt x="36" y="54"/>
                    <a:pt x="53" y="47"/>
                    <a:pt x="76" y="47"/>
                  </a:cubicBezTo>
                  <a:cubicBezTo>
                    <a:pt x="97" y="47"/>
                    <a:pt x="119" y="57"/>
                    <a:pt x="130" y="7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201"/>
                    <a:pt x="158" y="201"/>
                    <a:pt x="158" y="201"/>
                  </a:cubicBezTo>
                  <a:lnTo>
                    <a:pt x="132" y="201"/>
                  </a:lnTo>
                  <a:close/>
                  <a:moveTo>
                    <a:pt x="28" y="125"/>
                  </a:moveTo>
                  <a:cubicBezTo>
                    <a:pt x="28" y="155"/>
                    <a:pt x="51" y="179"/>
                    <a:pt x="79" y="179"/>
                  </a:cubicBezTo>
                  <a:cubicBezTo>
                    <a:pt x="109" y="179"/>
                    <a:pt x="132" y="155"/>
                    <a:pt x="132" y="125"/>
                  </a:cubicBezTo>
                  <a:cubicBezTo>
                    <a:pt x="132" y="94"/>
                    <a:pt x="109" y="72"/>
                    <a:pt x="79" y="72"/>
                  </a:cubicBezTo>
                  <a:cubicBezTo>
                    <a:pt x="50" y="72"/>
                    <a:pt x="28" y="95"/>
                    <a:pt x="28" y="125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9" name="Freeform 11"/>
            <p:cNvSpPr>
              <a:spLocks noEditPoints="1"/>
            </p:cNvSpPr>
            <p:nvPr userDrawn="1"/>
          </p:nvSpPr>
          <p:spPr bwMode="auto">
            <a:xfrm>
              <a:off x="5295900" y="5213351"/>
              <a:ext cx="527050" cy="520700"/>
            </a:xfrm>
            <a:custGeom>
              <a:avLst/>
              <a:gdLst/>
              <a:ahLst/>
              <a:cxnLst>
                <a:cxn ang="0">
                  <a:pos x="133" y="154"/>
                </a:cxn>
                <a:cxn ang="0">
                  <a:pos x="133" y="130"/>
                </a:cxn>
                <a:cxn ang="0">
                  <a:pos x="77" y="158"/>
                </a:cxn>
                <a:cxn ang="0">
                  <a:pos x="0" y="79"/>
                </a:cxn>
                <a:cxn ang="0">
                  <a:pos x="78" y="0"/>
                </a:cxn>
                <a:cxn ang="0">
                  <a:pos x="133" y="25"/>
                </a:cxn>
                <a:cxn ang="0">
                  <a:pos x="133" y="3"/>
                </a:cxn>
                <a:cxn ang="0">
                  <a:pos x="160" y="3"/>
                </a:cxn>
                <a:cxn ang="0">
                  <a:pos x="160" y="154"/>
                </a:cxn>
                <a:cxn ang="0">
                  <a:pos x="133" y="154"/>
                </a:cxn>
                <a:cxn ang="0">
                  <a:pos x="28" y="80"/>
                </a:cxn>
                <a:cxn ang="0">
                  <a:pos x="79" y="132"/>
                </a:cxn>
                <a:cxn ang="0">
                  <a:pos x="131" y="80"/>
                </a:cxn>
                <a:cxn ang="0">
                  <a:pos x="79" y="25"/>
                </a:cxn>
                <a:cxn ang="0">
                  <a:pos x="28" y="80"/>
                </a:cxn>
              </a:cxnLst>
              <a:rect l="0" t="0" r="r" b="b"/>
              <a:pathLst>
                <a:path w="160" h="158">
                  <a:moveTo>
                    <a:pt x="133" y="154"/>
                  </a:moveTo>
                  <a:cubicBezTo>
                    <a:pt x="133" y="130"/>
                    <a:pt x="133" y="130"/>
                    <a:pt x="133" y="130"/>
                  </a:cubicBezTo>
                  <a:cubicBezTo>
                    <a:pt x="122" y="148"/>
                    <a:pt x="103" y="158"/>
                    <a:pt x="77" y="158"/>
                  </a:cubicBezTo>
                  <a:cubicBezTo>
                    <a:pt x="34" y="158"/>
                    <a:pt x="0" y="124"/>
                    <a:pt x="0" y="79"/>
                  </a:cubicBezTo>
                  <a:cubicBezTo>
                    <a:pt x="0" y="34"/>
                    <a:pt x="34" y="0"/>
                    <a:pt x="78" y="0"/>
                  </a:cubicBezTo>
                  <a:cubicBezTo>
                    <a:pt x="102" y="0"/>
                    <a:pt x="124" y="10"/>
                    <a:pt x="133" y="25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60" y="3"/>
                    <a:pt x="160" y="3"/>
                    <a:pt x="160" y="3"/>
                  </a:cubicBezTo>
                  <a:cubicBezTo>
                    <a:pt x="160" y="154"/>
                    <a:pt x="160" y="154"/>
                    <a:pt x="160" y="154"/>
                  </a:cubicBezTo>
                  <a:lnTo>
                    <a:pt x="133" y="154"/>
                  </a:lnTo>
                  <a:close/>
                  <a:moveTo>
                    <a:pt x="28" y="80"/>
                  </a:moveTo>
                  <a:cubicBezTo>
                    <a:pt x="28" y="108"/>
                    <a:pt x="52" y="132"/>
                    <a:pt x="79" y="132"/>
                  </a:cubicBezTo>
                  <a:cubicBezTo>
                    <a:pt x="108" y="132"/>
                    <a:pt x="131" y="109"/>
                    <a:pt x="131" y="80"/>
                  </a:cubicBezTo>
                  <a:cubicBezTo>
                    <a:pt x="131" y="49"/>
                    <a:pt x="109" y="25"/>
                    <a:pt x="79" y="25"/>
                  </a:cubicBezTo>
                  <a:cubicBezTo>
                    <a:pt x="51" y="25"/>
                    <a:pt x="28" y="49"/>
                    <a:pt x="28" y="8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0" name="Freeform 12"/>
            <p:cNvSpPr>
              <a:spLocks/>
            </p:cNvSpPr>
            <p:nvPr userDrawn="1"/>
          </p:nvSpPr>
          <p:spPr bwMode="auto">
            <a:xfrm>
              <a:off x="5905500" y="5059363"/>
              <a:ext cx="239712" cy="661988"/>
            </a:xfrm>
            <a:custGeom>
              <a:avLst/>
              <a:gdLst/>
              <a:ahLst/>
              <a:cxnLst>
                <a:cxn ang="0">
                  <a:pos x="102" y="417"/>
                </a:cxn>
                <a:cxn ang="0">
                  <a:pos x="43" y="417"/>
                </a:cxn>
                <a:cxn ang="0">
                  <a:pos x="43" y="158"/>
                </a:cxn>
                <a:cxn ang="0">
                  <a:pos x="0" y="158"/>
                </a:cxn>
                <a:cxn ang="0">
                  <a:pos x="0" y="104"/>
                </a:cxn>
                <a:cxn ang="0">
                  <a:pos x="43" y="104"/>
                </a:cxn>
                <a:cxn ang="0">
                  <a:pos x="43" y="0"/>
                </a:cxn>
                <a:cxn ang="0">
                  <a:pos x="102" y="0"/>
                </a:cxn>
                <a:cxn ang="0">
                  <a:pos x="102" y="104"/>
                </a:cxn>
                <a:cxn ang="0">
                  <a:pos x="151" y="104"/>
                </a:cxn>
                <a:cxn ang="0">
                  <a:pos x="151" y="158"/>
                </a:cxn>
                <a:cxn ang="0">
                  <a:pos x="102" y="158"/>
                </a:cxn>
                <a:cxn ang="0">
                  <a:pos x="102" y="417"/>
                </a:cxn>
              </a:cxnLst>
              <a:rect l="0" t="0" r="r" b="b"/>
              <a:pathLst>
                <a:path w="151" h="417">
                  <a:moveTo>
                    <a:pt x="102" y="417"/>
                  </a:moveTo>
                  <a:lnTo>
                    <a:pt x="43" y="417"/>
                  </a:lnTo>
                  <a:lnTo>
                    <a:pt x="43" y="158"/>
                  </a:lnTo>
                  <a:lnTo>
                    <a:pt x="0" y="158"/>
                  </a:lnTo>
                  <a:lnTo>
                    <a:pt x="0" y="104"/>
                  </a:lnTo>
                  <a:lnTo>
                    <a:pt x="43" y="104"/>
                  </a:lnTo>
                  <a:lnTo>
                    <a:pt x="43" y="0"/>
                  </a:lnTo>
                  <a:lnTo>
                    <a:pt x="102" y="0"/>
                  </a:lnTo>
                  <a:lnTo>
                    <a:pt x="102" y="104"/>
                  </a:lnTo>
                  <a:lnTo>
                    <a:pt x="151" y="104"/>
                  </a:lnTo>
                  <a:lnTo>
                    <a:pt x="151" y="158"/>
                  </a:lnTo>
                  <a:lnTo>
                    <a:pt x="102" y="158"/>
                  </a:lnTo>
                  <a:lnTo>
                    <a:pt x="102" y="4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1" name="Freeform 13"/>
            <p:cNvSpPr>
              <a:spLocks noEditPoints="1"/>
            </p:cNvSpPr>
            <p:nvPr userDrawn="1"/>
          </p:nvSpPr>
          <p:spPr bwMode="auto">
            <a:xfrm>
              <a:off x="6175375" y="5213351"/>
              <a:ext cx="527050" cy="520700"/>
            </a:xfrm>
            <a:custGeom>
              <a:avLst/>
              <a:gdLst/>
              <a:ahLst/>
              <a:cxnLst>
                <a:cxn ang="0">
                  <a:pos x="134" y="154"/>
                </a:cxn>
                <a:cxn ang="0">
                  <a:pos x="134" y="130"/>
                </a:cxn>
                <a:cxn ang="0">
                  <a:pos x="77" y="158"/>
                </a:cxn>
                <a:cxn ang="0">
                  <a:pos x="0" y="79"/>
                </a:cxn>
                <a:cxn ang="0">
                  <a:pos x="79" y="0"/>
                </a:cxn>
                <a:cxn ang="0">
                  <a:pos x="134" y="25"/>
                </a:cxn>
                <a:cxn ang="0">
                  <a:pos x="134" y="3"/>
                </a:cxn>
                <a:cxn ang="0">
                  <a:pos x="160" y="3"/>
                </a:cxn>
                <a:cxn ang="0">
                  <a:pos x="160" y="154"/>
                </a:cxn>
                <a:cxn ang="0">
                  <a:pos x="134" y="154"/>
                </a:cxn>
                <a:cxn ang="0">
                  <a:pos x="28" y="80"/>
                </a:cxn>
                <a:cxn ang="0">
                  <a:pos x="79" y="132"/>
                </a:cxn>
                <a:cxn ang="0">
                  <a:pos x="132" y="80"/>
                </a:cxn>
                <a:cxn ang="0">
                  <a:pos x="79" y="25"/>
                </a:cxn>
                <a:cxn ang="0">
                  <a:pos x="28" y="80"/>
                </a:cxn>
              </a:cxnLst>
              <a:rect l="0" t="0" r="r" b="b"/>
              <a:pathLst>
                <a:path w="160" h="158">
                  <a:moveTo>
                    <a:pt x="134" y="154"/>
                  </a:moveTo>
                  <a:cubicBezTo>
                    <a:pt x="134" y="130"/>
                    <a:pt x="134" y="130"/>
                    <a:pt x="134" y="130"/>
                  </a:cubicBezTo>
                  <a:cubicBezTo>
                    <a:pt x="122" y="148"/>
                    <a:pt x="103" y="158"/>
                    <a:pt x="77" y="158"/>
                  </a:cubicBezTo>
                  <a:cubicBezTo>
                    <a:pt x="34" y="158"/>
                    <a:pt x="0" y="124"/>
                    <a:pt x="0" y="79"/>
                  </a:cubicBezTo>
                  <a:cubicBezTo>
                    <a:pt x="0" y="34"/>
                    <a:pt x="34" y="0"/>
                    <a:pt x="79" y="0"/>
                  </a:cubicBezTo>
                  <a:cubicBezTo>
                    <a:pt x="102" y="0"/>
                    <a:pt x="124" y="10"/>
                    <a:pt x="134" y="25"/>
                  </a:cubicBezTo>
                  <a:cubicBezTo>
                    <a:pt x="134" y="3"/>
                    <a:pt x="134" y="3"/>
                    <a:pt x="134" y="3"/>
                  </a:cubicBezTo>
                  <a:cubicBezTo>
                    <a:pt x="160" y="3"/>
                    <a:pt x="160" y="3"/>
                    <a:pt x="160" y="3"/>
                  </a:cubicBezTo>
                  <a:cubicBezTo>
                    <a:pt x="160" y="154"/>
                    <a:pt x="160" y="154"/>
                    <a:pt x="160" y="154"/>
                  </a:cubicBezTo>
                  <a:lnTo>
                    <a:pt x="134" y="154"/>
                  </a:lnTo>
                  <a:close/>
                  <a:moveTo>
                    <a:pt x="28" y="80"/>
                  </a:moveTo>
                  <a:cubicBezTo>
                    <a:pt x="28" y="108"/>
                    <a:pt x="52" y="132"/>
                    <a:pt x="79" y="132"/>
                  </a:cubicBezTo>
                  <a:cubicBezTo>
                    <a:pt x="108" y="132"/>
                    <a:pt x="132" y="109"/>
                    <a:pt x="132" y="80"/>
                  </a:cubicBezTo>
                  <a:cubicBezTo>
                    <a:pt x="132" y="49"/>
                    <a:pt x="109" y="25"/>
                    <a:pt x="79" y="25"/>
                  </a:cubicBezTo>
                  <a:cubicBezTo>
                    <a:pt x="51" y="25"/>
                    <a:pt x="28" y="49"/>
                    <a:pt x="28" y="8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825183" y="6566991"/>
            <a:ext cx="3810000" cy="21544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/>
                <a:ea typeface="ヒラギノ角ゴ Pro W3" pitchFamily="-32" charset="-128"/>
                <a:cs typeface="+mn-cs"/>
              </a:rPr>
              <a:t>Confidential and proprietary. Copyright © 2010 Aster Data Systems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/>
              <a:ea typeface="ヒラギノ角ゴ Pro W3" pitchFamily="-32" charset="-128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3058" y="6574611"/>
            <a:ext cx="590867" cy="21544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A07E27-DDC6-8C4E-AA22-82556F550A00}" type="slidenum">
              <a:rPr lang="en-US" sz="800" kern="1200" noProof="0" smtClean="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pitchFamily="-32" charset="-128"/>
                <a:cs typeface="+mn-cs"/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 smtClean="0">
              <a:solidFill>
                <a:schemeClr val="tx1">
                  <a:tint val="75000"/>
                </a:schemeClr>
              </a:solidFill>
              <a:latin typeface="+mn-lt"/>
              <a:ea typeface="ヒラギノ角ゴ Pro W3" pitchFamily="-32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800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3" r:id="rId11"/>
    <p:sldLayoutId id="2147483797" r:id="rId12"/>
    <p:sldLayoutId id="2147483794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1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  <a:ea typeface="ヒラギノ角ゴ Pro W3" pitchFamily="-3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  <a:ea typeface="ヒラギノ角ゴ Pro W3" pitchFamily="-3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  <a:ea typeface="ヒラギノ角ゴ Pro W3" pitchFamily="-3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  <a:ea typeface="ヒラギノ角ゴ Pro W3" pitchFamily="-3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  <a:ea typeface="ヒラギノ角ゴ Pro W3" pitchFamily="-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  <a:ea typeface="ヒラギノ角ゴ Pro W3" pitchFamily="-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  <a:ea typeface="ヒラギノ角ゴ Pro W3" pitchFamily="-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  <a:ea typeface="ヒラギノ角ゴ Pro W3" pitchFamily="-32" charset="-128"/>
        </a:defRPr>
      </a:lvl9pPr>
    </p:titleStyle>
    <p:bodyStyle>
      <a:lvl1pPr marL="2286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2060"/>
        </a:buClr>
        <a:buSzTx/>
        <a:buFont typeface="Arial"/>
        <a:buChar char="•"/>
        <a:tabLst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57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2060"/>
        </a:buClr>
        <a:buSzTx/>
        <a:buFont typeface="Lucida Grande"/>
        <a:buChar char="-"/>
        <a:tabLst/>
        <a:defRPr sz="2000">
          <a:solidFill>
            <a:schemeClr val="tx1"/>
          </a:solidFill>
          <a:latin typeface="+mn-lt"/>
          <a:ea typeface="+mn-ea"/>
        </a:defRPr>
      </a:lvl2pPr>
      <a:lvl3pPr marL="6858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2060"/>
        </a:buClr>
        <a:buSzTx/>
        <a:buFont typeface="Arial"/>
        <a:buChar char="•"/>
        <a:tabLst/>
        <a:defRPr sz="1600">
          <a:solidFill>
            <a:schemeClr val="tx1"/>
          </a:solidFill>
          <a:latin typeface="+mn-lt"/>
          <a:ea typeface="+mn-ea"/>
        </a:defRPr>
      </a:lvl3pPr>
      <a:lvl4pPr marL="863600" indent="-17780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chemeClr val="tx2"/>
        </a:buClr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1143000" indent="-1651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Char char="–"/>
        <a:defRPr sz="1200">
          <a:solidFill>
            <a:schemeClr val="tx1"/>
          </a:solidFill>
          <a:latin typeface="+mn-lt"/>
          <a:ea typeface="+mn-ea"/>
        </a:defRPr>
      </a:lvl5pPr>
      <a:lvl6pPr marL="1600200" indent="-1651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Char char="–"/>
        <a:defRPr sz="1200">
          <a:solidFill>
            <a:schemeClr val="tx1"/>
          </a:solidFill>
          <a:latin typeface="+mn-lt"/>
          <a:ea typeface="+mn-ea"/>
        </a:defRPr>
      </a:lvl6pPr>
      <a:lvl7pPr marL="2057400" indent="-1651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Char char="–"/>
        <a:defRPr sz="1200">
          <a:solidFill>
            <a:schemeClr val="tx1"/>
          </a:solidFill>
          <a:latin typeface="+mn-lt"/>
          <a:ea typeface="+mn-ea"/>
        </a:defRPr>
      </a:lvl7pPr>
      <a:lvl8pPr marL="2514600" indent="-1651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Char char="–"/>
        <a:defRPr sz="1200">
          <a:solidFill>
            <a:schemeClr val="tx1"/>
          </a:solidFill>
          <a:latin typeface="+mn-lt"/>
          <a:ea typeface="+mn-ea"/>
        </a:defRPr>
      </a:lvl8pPr>
      <a:lvl9pPr marL="2971800" indent="-1651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Char char="–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685800"/>
            <a:ext cx="5638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50975"/>
            <a:ext cx="82296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4D4D4D"/>
                </a:solidFill>
              </a:defRPr>
            </a:lvl1pPr>
          </a:lstStyle>
          <a:p>
            <a:endParaRPr lang="en-US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145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4D4D4D"/>
                </a:solidFill>
              </a:defRPr>
            </a:lvl1pPr>
          </a:lstStyle>
          <a:p>
            <a:endParaRPr lang="en-US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4D4D4D"/>
                </a:solidFill>
              </a:defRPr>
            </a:lvl1pPr>
          </a:lstStyle>
          <a:p>
            <a:fld id="{10D129AB-2034-4664-BF8C-4B566AD91DDB}" type="slidenum">
              <a:rPr lang="en-US">
                <a:latin typeface="Arial" charset="0"/>
                <a:ea typeface="+mn-ea"/>
                <a:cs typeface="Arial" charset="0"/>
              </a:rPr>
              <a:pPr/>
              <a:t>‹#›</a:t>
            </a:fld>
            <a:endParaRPr lang="en-US" dirty="0"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47" name="Picture 23" descr="FLpppag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3000">
          <a:solidFill>
            <a:srgbClr val="4D4D4D"/>
          </a:solidFill>
          <a:latin typeface="Franklin Gothic Heavy" pitchFamily="34" charset="0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000">
          <a:solidFill>
            <a:srgbClr val="4D4D4D"/>
          </a:solidFill>
          <a:latin typeface="Franklin Gothic Heavy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3000">
          <a:solidFill>
            <a:srgbClr val="4D4D4D"/>
          </a:solidFill>
          <a:latin typeface="Franklin Gothic Heavy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3000">
          <a:solidFill>
            <a:srgbClr val="4D4D4D"/>
          </a:solidFill>
          <a:latin typeface="Franklin Gothic Heavy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3000">
          <a:solidFill>
            <a:srgbClr val="4D4D4D"/>
          </a:solidFill>
          <a:latin typeface="Franklin Gothic Heavy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rgbClr val="4D4D4D"/>
          </a:solidFill>
          <a:latin typeface="Franklin Gothic Medium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50000"/>
        <a:buFont typeface="Wingdings 2" pitchFamily="18" charset="2"/>
        <a:buChar char=""/>
        <a:defRPr sz="2800">
          <a:solidFill>
            <a:srgbClr val="4D4D4D"/>
          </a:solidFill>
          <a:latin typeface="Franklin Gothic Medium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4D4D4D"/>
          </a:solidFill>
          <a:latin typeface="Franklin Gothic Medium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60000"/>
        <a:buFont typeface="Wingdings 2" pitchFamily="18" charset="2"/>
        <a:buChar char=""/>
        <a:defRPr sz="2000">
          <a:solidFill>
            <a:srgbClr val="4D4D4D"/>
          </a:solidFill>
          <a:latin typeface="Franklin Gothic Medium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4D4D4D"/>
          </a:solidFill>
          <a:latin typeface="Franklin Gothic Medium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206" y="3970870"/>
            <a:ext cx="8457144" cy="1902987"/>
          </a:xfrm>
        </p:spPr>
        <p:txBody>
          <a:bodyPr/>
          <a:lstStyle/>
          <a:p>
            <a:r>
              <a:rPr lang="en-US" dirty="0" smtClean="0"/>
              <a:t>Supercharging Analytics on Big Data</a:t>
            </a:r>
            <a:br>
              <a:rPr lang="en-US" dirty="0" smtClean="0"/>
            </a:br>
            <a:r>
              <a:rPr lang="en-US" sz="1800" dirty="0" smtClean="0"/>
              <a:t>Announcing 1000+ </a:t>
            </a:r>
            <a:r>
              <a:rPr lang="en-US" sz="1800" dirty="0" err="1" smtClean="0"/>
              <a:t>MapReduce</a:t>
            </a:r>
            <a:r>
              <a:rPr lang="en-US" sz="1800" dirty="0" smtClean="0"/>
              <a:t>-ready Advanced Analytic Functions</a:t>
            </a:r>
            <a:br>
              <a:rPr lang="en-US" sz="1800" dirty="0" smtClean="0"/>
            </a:br>
            <a:r>
              <a:rPr lang="en-US" sz="18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smtClean="0"/>
              <a:t>June 21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.  2010</a:t>
            </a:r>
            <a:br>
              <a:rPr lang="en-US" sz="1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Basket Generator Function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36824" y="1766806"/>
            <a:ext cx="4627264" cy="457675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475"/>
              </a:spcBef>
              <a:buNone/>
            </a:pPr>
            <a:r>
              <a:rPr lang="en-US" b="1" dirty="0" smtClean="0"/>
              <a:t>What this gives you?</a:t>
            </a:r>
          </a:p>
          <a:p>
            <a:pPr>
              <a:lnSpc>
                <a:spcPct val="90000"/>
              </a:lnSpc>
              <a:spcBef>
                <a:spcPts val="475"/>
              </a:spcBef>
              <a:buFontTx/>
              <a:buChar char="-"/>
            </a:pPr>
            <a:r>
              <a:rPr lang="en-US" sz="1600" dirty="0" smtClean="0"/>
              <a:t>Creates groupings of related items via single pass over data</a:t>
            </a:r>
          </a:p>
          <a:p>
            <a:pPr>
              <a:lnSpc>
                <a:spcPct val="90000"/>
              </a:lnSpc>
              <a:spcBef>
                <a:spcPts val="475"/>
              </a:spcBef>
              <a:buFontTx/>
              <a:buChar char="-"/>
            </a:pPr>
            <a:endParaRPr lang="en-US" sz="1600" dirty="0" smtClean="0"/>
          </a:p>
          <a:p>
            <a:pPr>
              <a:lnSpc>
                <a:spcPct val="90000"/>
              </a:lnSpc>
              <a:spcBef>
                <a:spcPts val="475"/>
              </a:spcBef>
              <a:buFontTx/>
              <a:buChar char="-"/>
            </a:pPr>
            <a:r>
              <a:rPr lang="en-US" sz="1600" dirty="0" smtClean="0"/>
              <a:t>Allows you to increase or decrease basket size with a single parameter change</a:t>
            </a:r>
          </a:p>
          <a:p>
            <a:pPr>
              <a:lnSpc>
                <a:spcPct val="90000"/>
              </a:lnSpc>
              <a:spcBef>
                <a:spcPts val="475"/>
              </a:spcBef>
              <a:buFontTx/>
              <a:buChar char="-"/>
            </a:pPr>
            <a:endParaRPr lang="en-US" sz="1600" dirty="0" smtClean="0"/>
          </a:p>
          <a:p>
            <a:pPr marL="0" indent="0">
              <a:lnSpc>
                <a:spcPct val="90000"/>
              </a:lnSpc>
              <a:spcBef>
                <a:spcPts val="475"/>
              </a:spcBef>
              <a:buNone/>
            </a:pPr>
            <a:r>
              <a:rPr lang="en-US" b="1" dirty="0" smtClean="0"/>
              <a:t>Example use cases:</a:t>
            </a:r>
          </a:p>
          <a:p>
            <a:pPr>
              <a:lnSpc>
                <a:spcPct val="90000"/>
              </a:lnSpc>
              <a:spcBef>
                <a:spcPts val="475"/>
              </a:spcBef>
              <a:buFontTx/>
              <a:buChar char="-"/>
            </a:pPr>
            <a:r>
              <a:rPr lang="en-US" sz="1600" dirty="0" smtClean="0"/>
              <a:t>Retail market basket analysis</a:t>
            </a:r>
            <a:endParaRPr lang="en-US" sz="1600" b="1" dirty="0" smtClean="0"/>
          </a:p>
          <a:p>
            <a:pPr>
              <a:lnSpc>
                <a:spcPct val="90000"/>
              </a:lnSpc>
              <a:spcBef>
                <a:spcPts val="475"/>
              </a:spcBef>
              <a:buFontTx/>
              <a:buChar char="-"/>
            </a:pPr>
            <a:r>
              <a:rPr lang="en-US" sz="1600" dirty="0" smtClean="0"/>
              <a:t>People who bought x also bought y</a:t>
            </a:r>
          </a:p>
          <a:p>
            <a:pPr>
              <a:lnSpc>
                <a:spcPct val="90000"/>
              </a:lnSpc>
              <a:spcBef>
                <a:spcPts val="475"/>
              </a:spcBef>
              <a:buFont typeface="Lucida Grande" pitchFamily="28" charset="0"/>
              <a:buChar char="-"/>
            </a:pPr>
            <a:endParaRPr lang="en-US" sz="1600" dirty="0" smtClean="0"/>
          </a:p>
          <a:p>
            <a:pPr>
              <a:lnSpc>
                <a:spcPct val="90000"/>
              </a:lnSpc>
              <a:spcBef>
                <a:spcPts val="475"/>
              </a:spcBef>
            </a:pPr>
            <a:endParaRPr lang="en-US" sz="1800" dirty="0" smtClean="0"/>
          </a:p>
        </p:txBody>
      </p:sp>
      <p:sp>
        <p:nvSpPr>
          <p:cNvPr id="5" name="Text Placeholder 39"/>
          <p:cNvSpPr>
            <a:spLocks noGrp="1"/>
          </p:cNvSpPr>
          <p:nvPr>
            <p:ph type="body" sz="quarter" idx="14"/>
          </p:nvPr>
        </p:nvSpPr>
        <p:spPr>
          <a:xfrm>
            <a:off x="285749" y="973138"/>
            <a:ext cx="8476488" cy="381000"/>
          </a:xfrm>
        </p:spPr>
        <p:txBody>
          <a:bodyPr/>
          <a:lstStyle/>
          <a:p>
            <a:pPr marL="0" indent="0"/>
            <a:r>
              <a:rPr lang="en-US" dirty="0" smtClean="0"/>
              <a:t>Extensible market basket analysis</a:t>
            </a:r>
            <a:endParaRPr lang="en-US" dirty="0"/>
          </a:p>
          <a:p>
            <a:endParaRPr lang="en-US" dirty="0"/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4764088" y="1666874"/>
            <a:ext cx="4065587" cy="4743451"/>
          </a:xfrm>
          <a:prstGeom prst="roundRect">
            <a:avLst>
              <a:gd name="adj" fmla="val 2734"/>
            </a:avLst>
          </a:prstGeom>
          <a:solidFill>
            <a:srgbClr val="D1D1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BE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764088" y="1666876"/>
            <a:ext cx="4074988" cy="514349"/>
          </a:xfrm>
          <a:prstGeom prst="roundRect">
            <a:avLst>
              <a:gd name="adj" fmla="val 18924"/>
            </a:avLst>
          </a:prstGeom>
          <a:gradFill>
            <a:gsLst>
              <a:gs pos="0">
                <a:srgbClr val="C00000"/>
              </a:gs>
              <a:gs pos="999">
                <a:srgbClr val="C41230"/>
              </a:gs>
              <a:gs pos="100000">
                <a:srgbClr val="620918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4088" y="4933950"/>
            <a:ext cx="3986946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ts val="7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9A0E25"/>
                </a:solidFill>
                <a:latin typeface="Arial" pitchFamily="34" charset="0"/>
              </a:rPr>
              <a:t>Complete Aster Data Application:</a:t>
            </a:r>
          </a:p>
          <a:p>
            <a:pPr marL="171450" lvl="1" indent="-171450">
              <a:spcBef>
                <a:spcPts val="48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Evaluate effectiveness of marketing programs</a:t>
            </a:r>
          </a:p>
          <a:p>
            <a:pPr marL="171450" lvl="1" indent="-171450">
              <a:spcBef>
                <a:spcPts val="48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Launch customer recommendations feature</a:t>
            </a:r>
          </a:p>
          <a:p>
            <a:pPr marL="171450" lvl="1" indent="-171450">
              <a:spcBef>
                <a:spcPts val="48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Evaluate and improve product placement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64088" y="1743075"/>
            <a:ext cx="407511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ts val="700"/>
              </a:spcBef>
              <a:spcAft>
                <a:spcPct val="0"/>
              </a:spcAft>
            </a:pPr>
            <a:r>
              <a:rPr lang="en-US" sz="1700" b="1" dirty="0" smtClean="0">
                <a:solidFill>
                  <a:srgbClr val="FFFFFF"/>
                </a:solidFill>
                <a:latin typeface="Arial" pitchFamily="34" charset="0"/>
              </a:rPr>
              <a:t>Basket Generator in Use</a:t>
            </a:r>
            <a:endParaRPr lang="en-US" sz="1700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5491" y="2498689"/>
            <a:ext cx="3069528" cy="231909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4752109" y="1666874"/>
            <a:ext cx="4077566" cy="4484544"/>
          </a:xfrm>
          <a:prstGeom prst="roundRect">
            <a:avLst>
              <a:gd name="adj" fmla="val 2734"/>
            </a:avLst>
          </a:prstGeom>
          <a:solidFill>
            <a:srgbClr val="D1D1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BE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k-Means Function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36824" y="2368496"/>
            <a:ext cx="4627264" cy="457675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475"/>
              </a:spcBef>
              <a:buNone/>
            </a:pPr>
            <a:r>
              <a:rPr lang="en-US" b="1" dirty="0" smtClean="0"/>
              <a:t>What this gives you:</a:t>
            </a:r>
          </a:p>
          <a:p>
            <a:pPr>
              <a:lnSpc>
                <a:spcPct val="90000"/>
              </a:lnSpc>
              <a:spcBef>
                <a:spcPts val="475"/>
              </a:spcBef>
              <a:buFontTx/>
              <a:buChar char="-"/>
            </a:pPr>
            <a:r>
              <a:rPr lang="en-US" sz="1600" dirty="0" smtClean="0"/>
              <a:t>Organizes data into groupings or clusters based on shared attributes</a:t>
            </a:r>
          </a:p>
          <a:p>
            <a:pPr>
              <a:lnSpc>
                <a:spcPct val="90000"/>
              </a:lnSpc>
              <a:spcBef>
                <a:spcPts val="475"/>
              </a:spcBef>
              <a:buFontTx/>
              <a:buChar char="-"/>
            </a:pPr>
            <a:endParaRPr lang="en-US" sz="1600" dirty="0" smtClean="0"/>
          </a:p>
          <a:p>
            <a:pPr>
              <a:lnSpc>
                <a:spcPct val="90000"/>
              </a:lnSpc>
              <a:spcBef>
                <a:spcPts val="475"/>
              </a:spcBef>
              <a:buFontTx/>
              <a:buChar char="-"/>
            </a:pPr>
            <a:r>
              <a:rPr lang="en-US" sz="1600" dirty="0" smtClean="0"/>
              <a:t>Allows you to understand natural segments</a:t>
            </a:r>
          </a:p>
          <a:p>
            <a:pPr lvl="1">
              <a:lnSpc>
                <a:spcPct val="90000"/>
              </a:lnSpc>
              <a:spcBef>
                <a:spcPts val="475"/>
              </a:spcBef>
              <a:buFont typeface="Lucida Grande" pitchFamily="28" charset="0"/>
              <a:buNone/>
            </a:pPr>
            <a:endParaRPr lang="en-US" sz="1600" dirty="0" smtClean="0"/>
          </a:p>
          <a:p>
            <a:pPr marL="0" indent="0">
              <a:lnSpc>
                <a:spcPct val="90000"/>
              </a:lnSpc>
              <a:spcBef>
                <a:spcPts val="475"/>
              </a:spcBef>
              <a:buNone/>
            </a:pPr>
            <a:r>
              <a:rPr lang="en-US" b="1" dirty="0" smtClean="0"/>
              <a:t>Example use cases:</a:t>
            </a:r>
          </a:p>
          <a:p>
            <a:pPr>
              <a:lnSpc>
                <a:spcPct val="90000"/>
              </a:lnSpc>
              <a:spcBef>
                <a:spcPts val="475"/>
              </a:spcBef>
              <a:buFontTx/>
              <a:buChar char="-"/>
            </a:pPr>
            <a:r>
              <a:rPr lang="en-US" sz="1600" dirty="0" smtClean="0"/>
              <a:t>Marketing segmentation</a:t>
            </a:r>
          </a:p>
          <a:p>
            <a:pPr>
              <a:lnSpc>
                <a:spcPct val="90000"/>
              </a:lnSpc>
              <a:spcBef>
                <a:spcPts val="475"/>
              </a:spcBef>
              <a:buFontTx/>
              <a:buChar char="-"/>
            </a:pPr>
            <a:r>
              <a:rPr lang="en-US" sz="1600" dirty="0" smtClean="0"/>
              <a:t>Fraud detection</a:t>
            </a:r>
          </a:p>
          <a:p>
            <a:pPr>
              <a:lnSpc>
                <a:spcPct val="90000"/>
              </a:lnSpc>
              <a:spcBef>
                <a:spcPts val="475"/>
              </a:spcBef>
              <a:buFontTx/>
              <a:buChar char="-"/>
            </a:pPr>
            <a:r>
              <a:rPr lang="en-US" sz="1600" dirty="0" smtClean="0"/>
              <a:t>Computer vision-- object recognition</a:t>
            </a:r>
          </a:p>
          <a:p>
            <a:pPr>
              <a:lnSpc>
                <a:spcPct val="90000"/>
              </a:lnSpc>
              <a:spcBef>
                <a:spcPts val="475"/>
              </a:spcBef>
              <a:buFontTx/>
              <a:buChar char="-"/>
            </a:pPr>
            <a:endParaRPr lang="en-US" sz="1800" dirty="0" smtClean="0"/>
          </a:p>
          <a:p>
            <a:pPr>
              <a:lnSpc>
                <a:spcPct val="90000"/>
              </a:lnSpc>
              <a:spcBef>
                <a:spcPts val="475"/>
              </a:spcBef>
              <a:buFont typeface="Lucida Grande" pitchFamily="28" charset="0"/>
              <a:buChar char="-"/>
            </a:pPr>
            <a:endParaRPr lang="en-US" sz="1800" dirty="0" smtClean="0"/>
          </a:p>
          <a:p>
            <a:pPr>
              <a:lnSpc>
                <a:spcPct val="90000"/>
              </a:lnSpc>
              <a:spcBef>
                <a:spcPts val="475"/>
              </a:spcBef>
            </a:pPr>
            <a:endParaRPr lang="en-US" sz="1800" dirty="0" smtClean="0"/>
          </a:p>
        </p:txBody>
      </p:sp>
      <p:sp>
        <p:nvSpPr>
          <p:cNvPr id="5" name="Text Placeholder 39"/>
          <p:cNvSpPr>
            <a:spLocks noGrp="1"/>
          </p:cNvSpPr>
          <p:nvPr>
            <p:ph type="body" sz="quarter" idx="14"/>
          </p:nvPr>
        </p:nvSpPr>
        <p:spPr>
          <a:xfrm>
            <a:off x="285749" y="973138"/>
            <a:ext cx="8476488" cy="381000"/>
          </a:xfrm>
        </p:spPr>
        <p:txBody>
          <a:bodyPr/>
          <a:lstStyle/>
          <a:p>
            <a:pPr marL="0" indent="0"/>
            <a:r>
              <a:rPr lang="en-US" dirty="0" smtClean="0"/>
              <a:t>One call for clustering items into natural segments</a:t>
            </a:r>
            <a:endParaRPr lang="en-US" dirty="0"/>
          </a:p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4752110" y="1666876"/>
            <a:ext cx="4086966" cy="465243"/>
          </a:xfrm>
          <a:prstGeom prst="roundRect">
            <a:avLst>
              <a:gd name="adj" fmla="val 18924"/>
            </a:avLst>
          </a:prstGeom>
          <a:gradFill>
            <a:gsLst>
              <a:gs pos="0">
                <a:srgbClr val="C00000"/>
              </a:gs>
              <a:gs pos="999">
                <a:srgbClr val="C41230"/>
              </a:gs>
              <a:gs pos="100000">
                <a:srgbClr val="620918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7528" y="4629141"/>
            <a:ext cx="3943506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ts val="7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9A0E25"/>
                </a:solidFill>
                <a:latin typeface="Arial" pitchFamily="34" charset="0"/>
              </a:rPr>
              <a:t>Complete Aster Data Application:</a:t>
            </a:r>
          </a:p>
          <a:p>
            <a:pPr marL="228600" indent="-228600">
              <a:spcBef>
                <a:spcPts val="480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kern="0" dirty="0" smtClean="0">
                <a:solidFill>
                  <a:srgbClr val="000000"/>
                </a:solidFill>
              </a:rPr>
              <a:t>Text processing required to prepare data for customer support analysis</a:t>
            </a:r>
          </a:p>
          <a:p>
            <a:pPr marL="228600" indent="-228600">
              <a:spcBef>
                <a:spcPts val="480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kern="0" dirty="0" smtClean="0">
                <a:solidFill>
                  <a:srgbClr val="000000"/>
                </a:solidFill>
              </a:rPr>
              <a:t>K-Means identifies hot product issues for proactive response</a:t>
            </a:r>
            <a:endParaRPr lang="en-US" sz="14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38256" y="1743075"/>
            <a:ext cx="410094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ts val="700"/>
              </a:spcBef>
              <a:spcAft>
                <a:spcPct val="0"/>
              </a:spcAft>
            </a:pPr>
            <a:r>
              <a:rPr lang="en-US" sz="1700" b="1" dirty="0" smtClean="0">
                <a:solidFill>
                  <a:srgbClr val="FFFFFF"/>
                </a:solidFill>
              </a:rPr>
              <a:t>K-Means </a:t>
            </a:r>
            <a:r>
              <a:rPr lang="en-US" sz="1700" b="1" dirty="0" smtClean="0">
                <a:solidFill>
                  <a:srgbClr val="FFFFFF"/>
                </a:solidFill>
                <a:latin typeface="Arial" pitchFamily="34" charset="0"/>
              </a:rPr>
              <a:t>in Use:  </a:t>
            </a:r>
            <a:r>
              <a:rPr lang="en-US" sz="1700" b="1" dirty="0" smtClean="0">
                <a:solidFill>
                  <a:srgbClr val="FFFFFF"/>
                </a:solidFill>
              </a:rPr>
              <a:t>Contact Center</a:t>
            </a:r>
            <a:endParaRPr lang="en-US" sz="1700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565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0144" y="2351114"/>
            <a:ext cx="2917405" cy="209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Unpack Function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36824" y="2367704"/>
            <a:ext cx="4656849" cy="457675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475"/>
              </a:spcBef>
              <a:buNone/>
            </a:pPr>
            <a:r>
              <a:rPr lang="en-US" b="1" dirty="0" smtClean="0"/>
              <a:t>What this gives you:</a:t>
            </a:r>
          </a:p>
          <a:p>
            <a:pPr>
              <a:lnSpc>
                <a:spcPct val="90000"/>
              </a:lnSpc>
              <a:spcBef>
                <a:spcPts val="475"/>
              </a:spcBef>
              <a:buFontTx/>
              <a:buChar char="-"/>
            </a:pPr>
            <a:r>
              <a:rPr lang="en-US" sz="1600" dirty="0" smtClean="0"/>
              <a:t>Translates unstructured data from a single field into multiple structured columns</a:t>
            </a:r>
          </a:p>
          <a:p>
            <a:pPr>
              <a:lnSpc>
                <a:spcPct val="90000"/>
              </a:lnSpc>
              <a:spcBef>
                <a:spcPts val="475"/>
              </a:spcBef>
              <a:buFontTx/>
              <a:buChar char="-"/>
            </a:pPr>
            <a:endParaRPr lang="en-US" sz="1600" dirty="0" smtClean="0"/>
          </a:p>
          <a:p>
            <a:pPr>
              <a:lnSpc>
                <a:spcPct val="90000"/>
              </a:lnSpc>
              <a:spcBef>
                <a:spcPts val="475"/>
              </a:spcBef>
              <a:buFontTx/>
              <a:buChar char="-"/>
            </a:pPr>
            <a:r>
              <a:rPr lang="en-US" sz="1600" dirty="0" smtClean="0"/>
              <a:t>Allows business analysts access to data with standard SQL queries</a:t>
            </a:r>
          </a:p>
          <a:p>
            <a:pPr lvl="1">
              <a:lnSpc>
                <a:spcPct val="90000"/>
              </a:lnSpc>
              <a:spcBef>
                <a:spcPts val="475"/>
              </a:spcBef>
              <a:buFont typeface="Lucida Grande" pitchFamily="28" charset="0"/>
              <a:buNone/>
            </a:pPr>
            <a:endParaRPr lang="en-US" sz="1400" dirty="0" smtClean="0"/>
          </a:p>
          <a:p>
            <a:pPr marL="0" indent="0">
              <a:lnSpc>
                <a:spcPct val="90000"/>
              </a:lnSpc>
              <a:spcBef>
                <a:spcPts val="475"/>
              </a:spcBef>
              <a:buNone/>
            </a:pPr>
            <a:r>
              <a:rPr lang="en-US" b="1" dirty="0" smtClean="0"/>
              <a:t>Example use cases:</a:t>
            </a:r>
          </a:p>
          <a:p>
            <a:pPr>
              <a:lnSpc>
                <a:spcPct val="90000"/>
              </a:lnSpc>
              <a:spcBef>
                <a:spcPts val="475"/>
              </a:spcBef>
              <a:buFontTx/>
              <a:buChar char="-"/>
            </a:pPr>
            <a:r>
              <a:rPr lang="en-US" sz="1600" dirty="0" smtClean="0"/>
              <a:t>Sales data</a:t>
            </a:r>
          </a:p>
          <a:p>
            <a:pPr>
              <a:lnSpc>
                <a:spcPct val="90000"/>
              </a:lnSpc>
              <a:spcBef>
                <a:spcPts val="475"/>
              </a:spcBef>
              <a:buFontTx/>
              <a:buChar char="-"/>
            </a:pPr>
            <a:r>
              <a:rPr lang="en-US" sz="1600" dirty="0" smtClean="0"/>
              <a:t>Stock transaction logs</a:t>
            </a:r>
          </a:p>
          <a:p>
            <a:pPr>
              <a:lnSpc>
                <a:spcPct val="90000"/>
              </a:lnSpc>
              <a:spcBef>
                <a:spcPts val="475"/>
              </a:spcBef>
              <a:buFontTx/>
              <a:buChar char="-"/>
            </a:pPr>
            <a:r>
              <a:rPr lang="en-US" sz="1600" dirty="0" smtClean="0"/>
              <a:t>Gaming play logs</a:t>
            </a:r>
          </a:p>
          <a:p>
            <a:pPr>
              <a:lnSpc>
                <a:spcPct val="90000"/>
              </a:lnSpc>
              <a:spcBef>
                <a:spcPts val="475"/>
              </a:spcBef>
              <a:buFontTx/>
              <a:buChar char="-"/>
            </a:pPr>
            <a:endParaRPr lang="en-US" sz="1600" dirty="0" smtClean="0"/>
          </a:p>
          <a:p>
            <a:pPr>
              <a:lnSpc>
                <a:spcPct val="90000"/>
              </a:lnSpc>
              <a:spcBef>
                <a:spcPts val="475"/>
              </a:spcBef>
              <a:buFont typeface="Lucida Grande" pitchFamily="28" charset="0"/>
              <a:buChar char="-"/>
            </a:pPr>
            <a:endParaRPr lang="en-US" sz="1400" dirty="0" smtClean="0"/>
          </a:p>
          <a:p>
            <a:pPr>
              <a:lnSpc>
                <a:spcPct val="90000"/>
              </a:lnSpc>
              <a:spcBef>
                <a:spcPts val="475"/>
              </a:spcBef>
            </a:pPr>
            <a:endParaRPr lang="en-US" sz="1600" dirty="0" smtClean="0"/>
          </a:p>
        </p:txBody>
      </p:sp>
      <p:sp>
        <p:nvSpPr>
          <p:cNvPr id="5" name="Text Placeholder 39"/>
          <p:cNvSpPr>
            <a:spLocks noGrp="1"/>
          </p:cNvSpPr>
          <p:nvPr>
            <p:ph type="body" sz="quarter" idx="14"/>
          </p:nvPr>
        </p:nvSpPr>
        <p:spPr>
          <a:xfrm>
            <a:off x="285749" y="973138"/>
            <a:ext cx="8476488" cy="381000"/>
          </a:xfrm>
        </p:spPr>
        <p:txBody>
          <a:bodyPr/>
          <a:lstStyle/>
          <a:p>
            <a:pPr marL="0" indent="0"/>
            <a:r>
              <a:rPr lang="en-US" dirty="0" smtClean="0"/>
              <a:t>Transforming hidden data into analyst accessible columns</a:t>
            </a:r>
            <a:endParaRPr lang="en-US" dirty="0"/>
          </a:p>
          <a:p>
            <a:endParaRPr lang="en-US" dirty="0"/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4752109" y="1666874"/>
            <a:ext cx="4077566" cy="4484544"/>
          </a:xfrm>
          <a:prstGeom prst="roundRect">
            <a:avLst>
              <a:gd name="adj" fmla="val 2734"/>
            </a:avLst>
          </a:prstGeom>
          <a:solidFill>
            <a:srgbClr val="D1D1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BE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752110" y="1666876"/>
            <a:ext cx="4086966" cy="465243"/>
          </a:xfrm>
          <a:prstGeom prst="roundRect">
            <a:avLst>
              <a:gd name="adj" fmla="val 18924"/>
            </a:avLst>
          </a:prstGeom>
          <a:gradFill>
            <a:gsLst>
              <a:gs pos="0">
                <a:srgbClr val="C00000"/>
              </a:gs>
              <a:gs pos="999">
                <a:srgbClr val="C41230"/>
              </a:gs>
              <a:gs pos="100000">
                <a:srgbClr val="620918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7528" y="4449026"/>
            <a:ext cx="3943506" cy="1608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ts val="7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9A0E25"/>
                </a:solidFill>
                <a:latin typeface="Arial" pitchFamily="34" charset="0"/>
              </a:rPr>
              <a:t>Complete Aster Data Application:</a:t>
            </a:r>
          </a:p>
          <a:p>
            <a:pPr marL="228600" indent="-228600">
              <a:spcBef>
                <a:spcPts val="480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kern="0" dirty="0" smtClean="0">
                <a:solidFill>
                  <a:srgbClr val="000000"/>
                </a:solidFill>
              </a:rPr>
              <a:t>Text processing required to transform/unpack third party sales data</a:t>
            </a:r>
          </a:p>
          <a:p>
            <a:pPr marL="228600" indent="-228600">
              <a:spcBef>
                <a:spcPts val="480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kern="0" dirty="0" smtClean="0">
                <a:solidFill>
                  <a:srgbClr val="000000"/>
                </a:solidFill>
              </a:rPr>
              <a:t>Sessionization required to prepare data for path analysis</a:t>
            </a:r>
          </a:p>
          <a:p>
            <a:pPr marL="228600" indent="-228600">
              <a:spcBef>
                <a:spcPts val="480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kern="0" dirty="0" smtClean="0">
                <a:solidFill>
                  <a:srgbClr val="000000"/>
                </a:solidFill>
              </a:rPr>
              <a:t>Statistical analysis of pricing</a:t>
            </a:r>
            <a:endParaRPr lang="en-US" sz="14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38256" y="1743075"/>
            <a:ext cx="410094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ts val="700"/>
              </a:spcBef>
              <a:spcAft>
                <a:spcPct val="0"/>
              </a:spcAft>
            </a:pPr>
            <a:r>
              <a:rPr lang="en-US" sz="1700" b="1" dirty="0" smtClean="0">
                <a:solidFill>
                  <a:srgbClr val="FFFFFF"/>
                </a:solidFill>
                <a:latin typeface="Arial" pitchFamily="34" charset="0"/>
              </a:rPr>
              <a:t>Unpack in Use:  Pricing Analysis</a:t>
            </a:r>
            <a:endParaRPr lang="en-US" sz="1700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08060" y="2308645"/>
            <a:ext cx="2057400" cy="192392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92608" y="1548427"/>
            <a:ext cx="8851392" cy="4426173"/>
          </a:xfrm>
        </p:spPr>
        <p:txBody>
          <a:bodyPr/>
          <a:lstStyle/>
          <a:p>
            <a:pPr lvl="2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9A0E25"/>
                </a:solidFill>
              </a:rPr>
              <a:t>4 New analytic application development partners </a:t>
            </a:r>
            <a:r>
              <a:rPr lang="en-US" b="1" dirty="0" smtClean="0"/>
              <a:t>building on Aster Data nCluster</a:t>
            </a:r>
            <a:br>
              <a:rPr lang="en-US" b="1" dirty="0" smtClean="0"/>
            </a:br>
            <a:endParaRPr lang="en-US" b="1" dirty="0" smtClean="0"/>
          </a:p>
          <a:p>
            <a:pPr lvl="2"/>
            <a:r>
              <a:rPr lang="en-US" b="1" dirty="0" smtClean="0"/>
              <a:t>Fuzzy Logix</a:t>
            </a:r>
          </a:p>
          <a:p>
            <a:pPr lvl="3"/>
            <a:r>
              <a:rPr lang="en-US" dirty="0" smtClean="0"/>
              <a:t>In-database quantitative library DB Lytix™, including mathematical and statistical methods, data mining algorithms and Monte Carlo simulation techniques</a:t>
            </a:r>
          </a:p>
          <a:p>
            <a:pPr lvl="2"/>
            <a:r>
              <a:rPr lang="en-US" b="1" dirty="0" smtClean="0"/>
              <a:t>Cobi Systems</a:t>
            </a:r>
          </a:p>
          <a:p>
            <a:pPr lvl="3"/>
            <a:r>
              <a:rPr lang="en-US" dirty="0" smtClean="0"/>
              <a:t>End-to-end analytic applications across financial services and retail</a:t>
            </a:r>
          </a:p>
          <a:p>
            <a:pPr lvl="2"/>
            <a:r>
              <a:rPr lang="en-US" b="1" dirty="0" smtClean="0"/>
              <a:t>Impetus</a:t>
            </a:r>
          </a:p>
          <a:p>
            <a:pPr lvl="3"/>
            <a:r>
              <a:rPr lang="en-US" dirty="0" smtClean="0"/>
              <a:t>Big data management applications integrating Aster Data nCluster and Hadoop</a:t>
            </a:r>
          </a:p>
          <a:p>
            <a:pPr lvl="2"/>
            <a:r>
              <a:rPr lang="en-US" b="1" dirty="0" smtClean="0"/>
              <a:t>Ermas Consulting</a:t>
            </a:r>
          </a:p>
          <a:p>
            <a:pPr lvl="3"/>
            <a:r>
              <a:rPr lang="en-US" dirty="0" smtClean="0"/>
              <a:t>In-database SAS and R applications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PLUS – Announcing Additional Partners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417969" y="685660"/>
            <a:ext cx="1307576" cy="802177"/>
            <a:chOff x="8526360" y="1191801"/>
            <a:chExt cx="603498" cy="602750"/>
          </a:xfrm>
        </p:grpSpPr>
        <p:sp>
          <p:nvSpPr>
            <p:cNvPr id="6" name="AutoShape 13"/>
            <p:cNvSpPr>
              <a:spLocks noChangeArrowheads="1"/>
            </p:cNvSpPr>
            <p:nvPr/>
          </p:nvSpPr>
          <p:spPr bwMode="auto">
            <a:xfrm>
              <a:off x="8526360" y="1191801"/>
              <a:ext cx="603498" cy="602750"/>
            </a:xfrm>
            <a:prstGeom prst="star32">
              <a:avLst>
                <a:gd name="adj" fmla="val 45403"/>
              </a:avLst>
            </a:prstGeom>
            <a:gradFill rotWithShape="1">
              <a:gsLst>
                <a:gs pos="0">
                  <a:schemeClr val="accent2">
                    <a:gamma/>
                    <a:tint val="69804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25400" algn="ctr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8632177" y="1336700"/>
              <a:ext cx="399667" cy="38484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+mj-lt"/>
                </a:rPr>
                <a:t>NEW</a:t>
              </a:r>
            </a:p>
            <a:p>
              <a:pPr algn="ctr"/>
              <a:endParaRPr lang="en-US" sz="20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8314A31-4E43-4B4C-BD4C-81DDEA974E25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18" name="Diagram 17"/>
          <p:cNvGraphicFramePr/>
          <p:nvPr/>
        </p:nvGraphicFramePr>
        <p:xfrm>
          <a:off x="4572000" y="1447800"/>
          <a:ext cx="4038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086600" cy="838200"/>
          </a:xfrm>
        </p:spPr>
        <p:txBody>
          <a:bodyPr/>
          <a:lstStyle/>
          <a:p>
            <a:pPr algn="l" eaLnBrk="1" hangingPunct="1"/>
            <a:r>
              <a:rPr lang="en-US" sz="2200" dirty="0" smtClean="0">
                <a:solidFill>
                  <a:schemeClr val="tx2"/>
                </a:solidFill>
              </a:rPr>
              <a:t>Aster Data &amp; Fuzzy </a:t>
            </a:r>
            <a:r>
              <a:rPr lang="en-US" sz="2200" dirty="0" err="1" smtClean="0">
                <a:solidFill>
                  <a:schemeClr val="tx2"/>
                </a:solidFill>
              </a:rPr>
              <a:t>Logix</a:t>
            </a:r>
            <a:r>
              <a:rPr lang="en-US" sz="2200" dirty="0" smtClean="0">
                <a:solidFill>
                  <a:schemeClr val="tx2"/>
                </a:solidFill>
              </a:rPr>
              <a:t>:</a:t>
            </a:r>
            <a:br>
              <a:rPr lang="en-US" sz="2200" dirty="0" smtClean="0">
                <a:solidFill>
                  <a:schemeClr val="tx2"/>
                </a:solidFill>
              </a:rPr>
            </a:br>
            <a:r>
              <a:rPr lang="en-US" sz="2200" dirty="0" smtClean="0">
                <a:solidFill>
                  <a:schemeClr val="tx2"/>
                </a:solidFill>
              </a:rPr>
              <a:t>Advancing In-Database Analytics on Big Data </a:t>
            </a:r>
            <a:endParaRPr lang="en-US" sz="2000" dirty="0" smtClean="0">
              <a:solidFill>
                <a:schemeClr val="tx2"/>
              </a:solidFill>
            </a:endParaRP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gray">
          <a:xfrm>
            <a:off x="304800" y="1624548"/>
            <a:ext cx="4191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eaLnBrk="0" hangingPunct="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Arial" charset="0"/>
              </a:rPr>
              <a:t>Balancing  between large volumes of data,  throughput and accuracy has always been a challenge- typically sacrifice one or more of these for practical considerations. </a:t>
            </a:r>
            <a:br>
              <a:rPr lang="en-US" sz="15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Arial" charset="0"/>
              </a:rPr>
            </a:br>
            <a:endParaRPr lang="en-US" sz="1500" dirty="0" smtClean="0">
              <a:solidFill>
                <a:srgbClr val="000000"/>
              </a:solidFill>
              <a:latin typeface="Calibri" pitchFamily="34" charset="0"/>
              <a:ea typeface="+mn-ea"/>
              <a:cs typeface="Arial" charset="0"/>
            </a:endParaRPr>
          </a:p>
          <a:p>
            <a:pPr marL="228600" indent="-228600" eaLnBrk="0" hangingPunct="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500" b="1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Arial" charset="0"/>
              </a:rPr>
              <a:t>Fuzzy </a:t>
            </a:r>
            <a:r>
              <a:rPr lang="en-US" sz="1500" b="1" dirty="0" err="1" smtClean="0">
                <a:solidFill>
                  <a:srgbClr val="000000"/>
                </a:solidFill>
                <a:latin typeface="Calibri" pitchFamily="34" charset="0"/>
                <a:ea typeface="+mn-ea"/>
                <a:cs typeface="Arial" charset="0"/>
              </a:rPr>
              <a:t>Logix</a:t>
            </a:r>
            <a:r>
              <a:rPr lang="en-US" sz="1500" b="1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Arial" charset="0"/>
              </a:rPr>
              <a:t> is providing an analytical platform on Aster Data </a:t>
            </a:r>
            <a:r>
              <a:rPr lang="en-US" sz="1500" b="1" dirty="0" err="1" smtClean="0">
                <a:solidFill>
                  <a:srgbClr val="000000"/>
                </a:solidFill>
                <a:latin typeface="Calibri" pitchFamily="34" charset="0"/>
                <a:ea typeface="+mn-ea"/>
                <a:cs typeface="Arial" charset="0"/>
              </a:rPr>
              <a:t>nCluster</a:t>
            </a:r>
            <a:r>
              <a:rPr lang="en-US" sz="1500" b="1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Arial" charset="0"/>
              </a:rPr>
              <a:t> using SQL-MR wherein one can achieve all these three objectives simultaneously. </a:t>
            </a:r>
            <a:br>
              <a:rPr lang="en-US" sz="1500" b="1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Arial" charset="0"/>
              </a:rPr>
            </a:br>
            <a:endParaRPr lang="en-US" sz="1500" b="1" dirty="0" smtClean="0">
              <a:solidFill>
                <a:srgbClr val="000000"/>
              </a:solidFill>
              <a:latin typeface="Calibri" pitchFamily="34" charset="0"/>
              <a:ea typeface="+mn-ea"/>
              <a:cs typeface="Arial" charset="0"/>
            </a:endParaRPr>
          </a:p>
          <a:p>
            <a:pPr marL="228600" indent="-228600" eaLnBrk="0" hangingPunct="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Arial" charset="0"/>
              </a:rPr>
              <a:t>Traditional constraints of data analysis are almost non-existent in this platform.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5105400" y="5334000"/>
            <a:ext cx="3733800" cy="914400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accent6">
                <a:lumMod val="75000"/>
              </a:schemeClr>
            </a:solidFill>
          </a:ln>
          <a:effectLst>
            <a:innerShdw blurRad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i="1" dirty="0" smtClean="0">
                <a:solidFill>
                  <a:srgbClr val="E78A00">
                    <a:lumMod val="50000"/>
                  </a:srgbClr>
                </a:solidFill>
                <a:latin typeface="Calibri" pitchFamily="34" charset="0"/>
              </a:rPr>
              <a:t>Powered by in-database analytics on Aster Data </a:t>
            </a:r>
            <a:r>
              <a:rPr lang="en-US" sz="1700" b="1" i="1" dirty="0" err="1" smtClean="0">
                <a:solidFill>
                  <a:srgbClr val="E78A00">
                    <a:lumMod val="50000"/>
                  </a:srgbClr>
                </a:solidFill>
                <a:latin typeface="Calibri" pitchFamily="34" charset="0"/>
              </a:rPr>
              <a:t>nCluster</a:t>
            </a:r>
            <a:endParaRPr lang="en-US" sz="1700" b="1" i="1" dirty="0">
              <a:solidFill>
                <a:srgbClr val="E78A00">
                  <a:lumMod val="50000"/>
                </a:srgb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8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4C92F52C-1800-429C-A2AA-9B7349837AE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93700" y="533400"/>
            <a:ext cx="7150100" cy="685800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chemeClr val="tx2"/>
                </a:solidFill>
              </a:rPr>
              <a:t>Introducing DB </a:t>
            </a:r>
            <a:r>
              <a:rPr lang="en-US" sz="2400" dirty="0" err="1" smtClean="0">
                <a:solidFill>
                  <a:schemeClr val="tx2"/>
                </a:solidFill>
              </a:rPr>
              <a:t>Lytix</a:t>
            </a:r>
            <a:r>
              <a:rPr lang="en-US" sz="2400" i="1" baseline="50000" dirty="0" smtClean="0">
                <a:solidFill>
                  <a:schemeClr val="tx2"/>
                </a:solidFill>
                <a:sym typeface="Symbol"/>
              </a:rPr>
              <a:t> </a:t>
            </a:r>
            <a:r>
              <a:rPr lang="en-US" sz="2400" i="1" dirty="0" smtClean="0">
                <a:solidFill>
                  <a:schemeClr val="tx2"/>
                </a:solidFill>
                <a:sym typeface="Symbol"/>
              </a:rPr>
              <a:t> on </a:t>
            </a:r>
            <a:r>
              <a:rPr lang="en-US" sz="2400" dirty="0" smtClean="0">
                <a:solidFill>
                  <a:schemeClr val="tx2"/>
                </a:solidFill>
              </a:rPr>
              <a:t>Aster Data </a:t>
            </a:r>
            <a:r>
              <a:rPr lang="en-US" sz="2400" dirty="0" err="1" smtClean="0">
                <a:solidFill>
                  <a:schemeClr val="tx2"/>
                </a:solidFill>
              </a:rPr>
              <a:t>nCluster</a:t>
            </a:r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1800" dirty="0" smtClean="0">
                <a:solidFill>
                  <a:schemeClr val="tx2"/>
                </a:solidFill>
              </a:rPr>
              <a:t>Runs In-database &amp; Uses SQL-</a:t>
            </a:r>
            <a:r>
              <a:rPr lang="en-US" sz="1800" dirty="0" err="1" smtClean="0">
                <a:solidFill>
                  <a:schemeClr val="tx2"/>
                </a:solidFill>
              </a:rPr>
              <a:t>MapReduce</a:t>
            </a:r>
            <a:r>
              <a:rPr lang="en-US" sz="1800" dirty="0" smtClean="0">
                <a:solidFill>
                  <a:schemeClr val="tx2"/>
                </a:solidFill>
              </a:rPr>
              <a:t> for </a:t>
            </a:r>
            <a:br>
              <a:rPr lang="en-US" sz="1800" dirty="0" smtClean="0">
                <a:solidFill>
                  <a:schemeClr val="tx2"/>
                </a:solidFill>
              </a:rPr>
            </a:br>
            <a:r>
              <a:rPr lang="en-US" sz="1800" dirty="0" smtClean="0">
                <a:solidFill>
                  <a:schemeClr val="tx2"/>
                </a:solidFill>
              </a:rPr>
              <a:t>high performance analytics on big data volumes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1447800"/>
            <a:ext cx="8534399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FFFF"/>
                </a:solidFill>
                <a:latin typeface="Calibri" pitchFamily="34" charset="0"/>
                <a:ea typeface="+mn-ea"/>
                <a:cs typeface="Arial" charset="0"/>
              </a:rPr>
              <a:t>“DB Lytix is the most noteworthy in-database analytics tool”</a:t>
            </a:r>
            <a:r>
              <a:rPr lang="en-US" b="1" dirty="0" smtClean="0">
                <a:solidFill>
                  <a:srgbClr val="FFFFFF"/>
                </a:solidFill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  <a:ea typeface="+mn-ea"/>
                <a:cs typeface="Arial" charset="0"/>
              </a:rPr>
              <a:t>Forrester Report,  Nov 2009</a:t>
            </a:r>
            <a:endParaRPr lang="en-US" sz="2000" dirty="0">
              <a:solidFill>
                <a:srgbClr val="FFFFFF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190500" y="2286000"/>
            <a:ext cx="8763000" cy="4191000"/>
            <a:chOff x="228600" y="2286000"/>
            <a:chExt cx="8763000" cy="4191000"/>
          </a:xfrm>
        </p:grpSpPr>
        <p:graphicFrame>
          <p:nvGraphicFramePr>
            <p:cNvPr id="10" name="Diagram 9"/>
            <p:cNvGraphicFramePr/>
            <p:nvPr/>
          </p:nvGraphicFramePr>
          <p:xfrm>
            <a:off x="228600" y="2438400"/>
            <a:ext cx="8763000" cy="4038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2895600" y="2286000"/>
              <a:ext cx="3159455" cy="369332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FFFFFF"/>
                  </a:solidFill>
                  <a:latin typeface="Calibri" pitchFamily="34" charset="0"/>
                  <a:ea typeface="+mn-ea"/>
                  <a:cs typeface="Arial" charset="0"/>
                </a:rPr>
                <a:t>Analytical Functions in DB </a:t>
              </a:r>
              <a:r>
                <a:rPr lang="en-US" sz="1800" b="1" dirty="0" err="1" smtClean="0">
                  <a:solidFill>
                    <a:srgbClr val="FFFFFF"/>
                  </a:solidFill>
                  <a:latin typeface="Calibri" pitchFamily="34" charset="0"/>
                  <a:ea typeface="+mn-ea"/>
                  <a:cs typeface="Arial" charset="0"/>
                </a:rPr>
                <a:t>Lytix</a:t>
              </a:r>
              <a:endParaRPr lang="en-US" sz="1800" b="1" dirty="0">
                <a:solidFill>
                  <a:srgbClr val="FFFFFF"/>
                </a:solidFill>
                <a:latin typeface="Calibri" pitchFamily="34" charset="0"/>
                <a:ea typeface="+mn-ea"/>
                <a:cs typeface="Arial" charset="0"/>
              </a:endParaRPr>
            </a:p>
          </p:txBody>
        </p:sp>
      </p:grp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5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/>
          <p:nvPr/>
        </p:nvGrpSpPr>
        <p:grpSpPr>
          <a:xfrm>
            <a:off x="213411" y="2469520"/>
            <a:ext cx="8550362" cy="1353968"/>
            <a:chOff x="328333" y="1164294"/>
            <a:chExt cx="8331900" cy="2110721"/>
          </a:xfrm>
        </p:grpSpPr>
        <p:sp>
          <p:nvSpPr>
            <p:cNvPr id="21" name="AutoShape 14"/>
            <p:cNvSpPr>
              <a:spLocks noChangeArrowheads="1"/>
            </p:cNvSpPr>
            <p:nvPr/>
          </p:nvSpPr>
          <p:spPr bwMode="auto">
            <a:xfrm>
              <a:off x="328333" y="2930527"/>
              <a:ext cx="8194675" cy="3444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889781" y="1192245"/>
              <a:ext cx="7767637" cy="1982319"/>
            </a:xfrm>
            <a:prstGeom prst="rect">
              <a:avLst/>
            </a:prstGeom>
            <a:gradFill flip="none" rotWithShape="1">
              <a:gsLst>
                <a:gs pos="100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5400000" scaled="0"/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954741" y="1791516"/>
              <a:ext cx="7705492" cy="695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spcBef>
                  <a:spcPct val="25000"/>
                </a:spcBef>
              </a:pPr>
              <a:r>
                <a:rPr lang="en-US" sz="2300" dirty="0" smtClean="0">
                  <a:solidFill>
                    <a:srgbClr val="FFFFFF"/>
                  </a:solidFill>
                </a:rPr>
                <a:t>  </a:t>
              </a:r>
              <a:r>
                <a:rPr lang="en-US" sz="2300" b="1" i="1" u="sng" dirty="0" smtClean="0">
                  <a:solidFill>
                    <a:srgbClr val="FFFFFF"/>
                  </a:solidFill>
                </a:rPr>
                <a:t>Stores</a:t>
              </a:r>
              <a:r>
                <a:rPr lang="en-US" sz="2300" dirty="0" smtClean="0">
                  <a:solidFill>
                    <a:srgbClr val="FFFFFF"/>
                  </a:solidFill>
                </a:rPr>
                <a:t> &amp; </a:t>
              </a:r>
              <a:r>
                <a:rPr lang="en-US" sz="2300" b="1" i="1" u="sng" dirty="0" smtClean="0">
                  <a:solidFill>
                    <a:srgbClr val="FFFFFF"/>
                  </a:solidFill>
                </a:rPr>
                <a:t>analyzes</a:t>
              </a:r>
              <a:r>
                <a:rPr lang="en-US" sz="2300" dirty="0" smtClean="0">
                  <a:solidFill>
                    <a:srgbClr val="FFFFFF"/>
                  </a:solidFill>
                </a:rPr>
                <a:t> TB’s to PB’s of data</a:t>
              </a:r>
              <a:endParaRPr lang="en-US" sz="1400" i="1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>
              <a:off x="450850" y="1164294"/>
              <a:ext cx="465138" cy="19823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7767" y="1210915"/>
            <a:ext cx="8574367" cy="1269678"/>
            <a:chOff x="328333" y="1164294"/>
            <a:chExt cx="8355292" cy="2110721"/>
          </a:xfrm>
        </p:grpSpPr>
        <p:sp>
          <p:nvSpPr>
            <p:cNvPr id="2" name="AutoShape 14"/>
            <p:cNvSpPr>
              <a:spLocks noChangeArrowheads="1"/>
            </p:cNvSpPr>
            <p:nvPr/>
          </p:nvSpPr>
          <p:spPr bwMode="auto">
            <a:xfrm>
              <a:off x="328333" y="2930527"/>
              <a:ext cx="8194675" cy="3444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" name="Rectangle 15"/>
            <p:cNvSpPr>
              <a:spLocks noChangeArrowheads="1"/>
            </p:cNvSpPr>
            <p:nvPr/>
          </p:nvSpPr>
          <p:spPr bwMode="auto">
            <a:xfrm>
              <a:off x="915988" y="1164295"/>
              <a:ext cx="7767637" cy="1982320"/>
            </a:xfrm>
            <a:prstGeom prst="rect">
              <a:avLst/>
            </a:prstGeom>
            <a:gradFill flip="none" rotWithShape="1">
              <a:gsLst>
                <a:gs pos="100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5400000" scaled="0"/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954741" y="1754161"/>
              <a:ext cx="7705493" cy="76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marL="228600" lvl="1" indent="-228600" eaLnBrk="0" hangingPunct="0">
                <a:spcBef>
                  <a:spcPts val="480"/>
                </a:spcBef>
                <a:buClr>
                  <a:schemeClr val="bg1"/>
                </a:buClr>
                <a:defRPr/>
              </a:pPr>
              <a:r>
                <a:rPr lang="en-US" kern="0" dirty="0" smtClean="0">
                  <a:solidFill>
                    <a:schemeClr val="bg1"/>
                  </a:solidFill>
                  <a:cs typeface="ヒラギノ角ゴ Pro W3" pitchFamily="26" charset="-128"/>
                </a:rPr>
                <a:t> </a:t>
              </a:r>
              <a:r>
                <a:rPr lang="en-US" sz="2300" dirty="0" smtClean="0">
                  <a:solidFill>
                    <a:srgbClr val="FFFFFF"/>
                  </a:solidFill>
                </a:rPr>
                <a:t>Highly scalable </a:t>
              </a:r>
              <a:r>
                <a:rPr lang="en-US" kern="0" dirty="0" smtClean="0">
                  <a:solidFill>
                    <a:schemeClr val="bg1"/>
                  </a:solidFill>
                  <a:cs typeface="ヒラギノ角ゴ Pro W3" pitchFamily="26" charset="-128"/>
                </a:rPr>
                <a:t>massively parallel DBMS</a:t>
              </a:r>
              <a:endParaRPr lang="en-US" sz="1400" i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450850" y="1164294"/>
              <a:ext cx="465138" cy="19823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17767" y="3812415"/>
            <a:ext cx="8574367" cy="1353968"/>
            <a:chOff x="328333" y="1164294"/>
            <a:chExt cx="8355292" cy="2110721"/>
          </a:xfrm>
        </p:grpSpPr>
        <p:sp>
          <p:nvSpPr>
            <p:cNvPr id="10" name="AutoShape 14"/>
            <p:cNvSpPr>
              <a:spLocks noChangeArrowheads="1"/>
            </p:cNvSpPr>
            <p:nvPr/>
          </p:nvSpPr>
          <p:spPr bwMode="auto">
            <a:xfrm>
              <a:off x="328333" y="2930527"/>
              <a:ext cx="8194675" cy="3444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915988" y="1164295"/>
              <a:ext cx="7767637" cy="1982320"/>
            </a:xfrm>
            <a:prstGeom prst="rect">
              <a:avLst/>
            </a:prstGeom>
            <a:gradFill flip="none" rotWithShape="1">
              <a:gsLst>
                <a:gs pos="100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5400000" scaled="0"/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954741" y="1769343"/>
              <a:ext cx="7705493" cy="695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spcBef>
                  <a:spcPct val="25000"/>
                </a:spcBef>
              </a:pPr>
              <a:r>
                <a:rPr lang="en-US" sz="2300" dirty="0" smtClean="0">
                  <a:solidFill>
                    <a:srgbClr val="FFFFFF"/>
                  </a:solidFill>
                </a:rPr>
                <a:t>  Runs on commodity servers with incremental scaling</a:t>
              </a:r>
              <a:endParaRPr lang="en-US" sz="1400" i="1" dirty="0">
                <a:solidFill>
                  <a:srgbClr val="FFFFFF"/>
                </a:solidFill>
              </a:endParaRPr>
            </a:p>
          </p:txBody>
        </p: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450850" y="1164294"/>
              <a:ext cx="465138" cy="19823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17767" y="5155309"/>
            <a:ext cx="8574367" cy="1441433"/>
            <a:chOff x="328333" y="1164294"/>
            <a:chExt cx="8355292" cy="2110721"/>
          </a:xfrm>
        </p:grpSpPr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328333" y="2930527"/>
              <a:ext cx="8194675" cy="3444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915988" y="1164295"/>
              <a:ext cx="7767637" cy="1982320"/>
            </a:xfrm>
            <a:prstGeom prst="rect">
              <a:avLst/>
            </a:prstGeom>
            <a:gradFill flip="none" rotWithShape="1">
              <a:gsLst>
                <a:gs pos="100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5400000" scaled="0"/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954741" y="1793141"/>
              <a:ext cx="7705493" cy="653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spcBef>
                  <a:spcPct val="25000"/>
                </a:spcBef>
              </a:pPr>
              <a:r>
                <a:rPr lang="en-US" sz="2300" dirty="0" smtClean="0">
                  <a:solidFill>
                    <a:srgbClr val="FFFFFF"/>
                  </a:solidFill>
                </a:rPr>
                <a:t>  Enables new class of analytics and data-rich applications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450850" y="1164294"/>
              <a:ext cx="465138" cy="19823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270163" y="406599"/>
            <a:ext cx="9469464" cy="969264"/>
          </a:xfrm>
        </p:spPr>
        <p:txBody>
          <a:bodyPr/>
          <a:lstStyle/>
          <a:p>
            <a:r>
              <a:rPr lang="en-US" sz="2800" dirty="0" smtClean="0"/>
              <a:t>Aster Data – Big Data Management &amp; Analytics</a:t>
            </a:r>
            <a:endParaRPr lang="en-US" sz="2700" dirty="0"/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ltGray">
          <a:xfrm rot="5400000">
            <a:off x="-1867852" y="3867377"/>
            <a:ext cx="535422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5939" y="421039"/>
            <a:ext cx="8473020" cy="969264"/>
          </a:xfrm>
        </p:spPr>
        <p:txBody>
          <a:bodyPr/>
          <a:lstStyle/>
          <a:p>
            <a:r>
              <a:rPr lang="en-US" sz="2800" dirty="0" smtClean="0"/>
              <a:t>Aster Data’s Solution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A 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Data-Analytics Server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for Big Data Management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213411" y="3479527"/>
            <a:ext cx="8574367" cy="1945717"/>
            <a:chOff x="328333" y="1164294"/>
            <a:chExt cx="8355292" cy="2110721"/>
          </a:xfrm>
        </p:grpSpPr>
        <p:sp>
          <p:nvSpPr>
            <p:cNvPr id="7" name="AutoShape 14"/>
            <p:cNvSpPr>
              <a:spLocks noChangeArrowheads="1"/>
            </p:cNvSpPr>
            <p:nvPr/>
          </p:nvSpPr>
          <p:spPr bwMode="auto">
            <a:xfrm>
              <a:off x="328333" y="2930527"/>
              <a:ext cx="8194675" cy="3444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915988" y="1164295"/>
              <a:ext cx="7767637" cy="1982320"/>
            </a:xfrm>
            <a:prstGeom prst="rect">
              <a:avLst/>
            </a:prstGeom>
            <a:gradFill flip="none" rotWithShape="1">
              <a:gsLst>
                <a:gs pos="100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5400000" scaled="0"/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 smtClea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954741" y="1488308"/>
              <a:ext cx="7705493" cy="1302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marL="457200" indent="-457200">
                <a:spcBef>
                  <a:spcPct val="25000"/>
                </a:spcBef>
                <a:buFont typeface="+mj-lt"/>
                <a:buAutoNum type="arabicPeriod" startAt="2"/>
              </a:pPr>
              <a:r>
                <a:rPr lang="en-US" i="1" dirty="0" smtClean="0">
                  <a:solidFill>
                    <a:srgbClr val="FFFFFF"/>
                  </a:solidFill>
                  <a:latin typeface="+mn-lt"/>
                </a:rPr>
                <a:t>Integrated analytics engine</a:t>
              </a:r>
              <a:r>
                <a:rPr lang="en-US" dirty="0" smtClean="0">
                  <a:solidFill>
                    <a:srgbClr val="FFFFFF"/>
                  </a:solidFill>
                  <a:latin typeface="+mn-lt"/>
                </a:rPr>
                <a:t>, that uniquely leverages MapReduce  for rich, scalable </a:t>
              </a:r>
              <a:br>
                <a:rPr lang="en-US" dirty="0" smtClean="0">
                  <a:solidFill>
                    <a:srgbClr val="FFFFFF"/>
                  </a:solidFill>
                  <a:latin typeface="+mn-lt"/>
                </a:rPr>
              </a:br>
              <a:r>
                <a:rPr lang="en-US" i="1" dirty="0" smtClean="0">
                  <a:solidFill>
                    <a:srgbClr val="FFFFFF"/>
                  </a:solidFill>
                  <a:latin typeface="+mn-lt"/>
                </a:rPr>
                <a:t>big data analytics</a:t>
              </a:r>
              <a:endParaRPr lang="en-US" i="1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450850" y="1164294"/>
              <a:ext cx="465138" cy="19823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217767" y="1554709"/>
            <a:ext cx="8574367" cy="1824589"/>
            <a:chOff x="328333" y="1164294"/>
            <a:chExt cx="8355292" cy="2110721"/>
          </a:xfrm>
        </p:grpSpPr>
        <p:sp>
          <p:nvSpPr>
            <p:cNvPr id="12" name="AutoShape 14"/>
            <p:cNvSpPr>
              <a:spLocks noChangeArrowheads="1"/>
            </p:cNvSpPr>
            <p:nvPr/>
          </p:nvSpPr>
          <p:spPr bwMode="auto">
            <a:xfrm>
              <a:off x="328333" y="2930527"/>
              <a:ext cx="8194675" cy="3444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915988" y="1164295"/>
              <a:ext cx="7767637" cy="1982320"/>
            </a:xfrm>
            <a:prstGeom prst="rect">
              <a:avLst/>
            </a:prstGeom>
            <a:gradFill flip="none" rotWithShape="1">
              <a:gsLst>
                <a:gs pos="100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5400000" scaled="0"/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 smtClea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954741" y="1657242"/>
              <a:ext cx="7705493" cy="961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marL="457200" indent="-457200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en-US" dirty="0" smtClean="0">
                  <a:solidFill>
                    <a:srgbClr val="FFFFFF"/>
                  </a:solidFill>
                  <a:latin typeface="+mn-lt"/>
                </a:rPr>
                <a:t>A highly-scalable MPP database running </a:t>
              </a:r>
              <a:br>
                <a:rPr lang="en-US" dirty="0" smtClean="0">
                  <a:solidFill>
                    <a:srgbClr val="FFFFFF"/>
                  </a:solidFill>
                  <a:latin typeface="+mn-lt"/>
                </a:rPr>
              </a:br>
              <a:r>
                <a:rPr lang="en-US" dirty="0" smtClean="0">
                  <a:solidFill>
                    <a:srgbClr val="FFFFFF"/>
                  </a:solidFill>
                  <a:latin typeface="+mn-lt"/>
                </a:rPr>
                <a:t>on commodity hardware</a:t>
              </a:r>
              <a:endParaRPr lang="en-US" i="1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450850" y="1164294"/>
              <a:ext cx="465138" cy="19823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339635" y="5493662"/>
            <a:ext cx="8451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9A0E25"/>
                </a:solidFill>
                <a:latin typeface="+mn-lt"/>
              </a:rPr>
              <a:t>Rich, advanced analytics on large data volumes</a:t>
            </a:r>
            <a:endParaRPr lang="en-US" sz="2000" b="1" i="1" dirty="0">
              <a:solidFill>
                <a:srgbClr val="9A0E25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itle 3"/>
          <p:cNvSpPr>
            <a:spLocks noGrp="1"/>
          </p:cNvSpPr>
          <p:nvPr>
            <p:ph type="title"/>
          </p:nvPr>
        </p:nvSpPr>
        <p:spPr>
          <a:xfrm>
            <a:off x="179417" y="418213"/>
            <a:ext cx="8847137" cy="969962"/>
          </a:xfrm>
        </p:spPr>
        <p:txBody>
          <a:bodyPr/>
          <a:lstStyle/>
          <a:p>
            <a:r>
              <a:rPr lang="en-US" dirty="0" smtClean="0"/>
              <a:t>Examples of Advanced Analytic Applications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3033713" y="1003300"/>
            <a:ext cx="2976562" cy="2754313"/>
          </a:xfrm>
          <a:prstGeom prst="ellipse">
            <a:avLst/>
          </a:prstGeom>
          <a:solidFill>
            <a:srgbClr val="9A0E25"/>
          </a:solidFill>
          <a:ln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0" rIns="91430" bIns="45715"/>
          <a:lstStyle/>
          <a:p>
            <a:pPr algn="ctr" defTabSz="914305" eaLnBrk="0" hangingPunct="0">
              <a:defRPr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</a:rPr>
              <a:t>Federal</a:t>
            </a:r>
          </a:p>
          <a:p>
            <a:pPr algn="ctr" defTabSz="914305" eaLnBrk="0" hangingPunct="0">
              <a:defRPr/>
            </a:pPr>
            <a:endParaRPr lang="en-US" sz="1600" b="1" dirty="0">
              <a:solidFill>
                <a:srgbClr val="FFFFFF"/>
              </a:solidFill>
              <a:latin typeface="Arial" pitchFamily="34" charset="0"/>
            </a:endParaRPr>
          </a:p>
          <a:p>
            <a:pPr marL="111113" indent="-111113" defTabSz="914305" eaLnBrk="0" hangingPunct="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Cyber defense</a:t>
            </a:r>
          </a:p>
          <a:p>
            <a:pPr marL="111113" indent="-111113" defTabSz="914305" eaLnBrk="0" hangingPunct="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Fraud analysis</a:t>
            </a:r>
          </a:p>
          <a:p>
            <a:pPr marL="111113" indent="-111113" defTabSz="914305" eaLnBrk="0" hangingPunct="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Watch list analysis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212725" y="1682750"/>
            <a:ext cx="3081338" cy="275431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/>
          <a:lstStyle/>
          <a:p>
            <a:pPr algn="ctr" defTabSz="914305" eaLnBrk="0" hangingPunct="0">
              <a:defRPr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</a:rPr>
              <a:t>Internet / Social Media</a:t>
            </a:r>
          </a:p>
          <a:p>
            <a:pPr algn="ctr" defTabSz="914305" eaLnBrk="0" hangingPunct="0">
              <a:defRPr/>
            </a:pPr>
            <a:endParaRPr lang="en-US" sz="1600" b="1" dirty="0">
              <a:solidFill>
                <a:srgbClr val="FFFFFF"/>
              </a:solidFill>
              <a:latin typeface="Arial" pitchFamily="34" charset="0"/>
            </a:endParaRPr>
          </a:p>
          <a:p>
            <a:pPr marL="111113" indent="-111113" defTabSz="914305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User behavioral analysis</a:t>
            </a:r>
          </a:p>
          <a:p>
            <a:pPr marL="111113" indent="-111113" defTabSz="914305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Graph analysis</a:t>
            </a:r>
          </a:p>
          <a:p>
            <a:pPr marL="111113" indent="-111113" defTabSz="914305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Pattern analysis</a:t>
            </a:r>
          </a:p>
          <a:p>
            <a:pPr marL="111113" indent="-111113" defTabSz="914305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Context-based click-stream analysis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1697038" y="3863975"/>
            <a:ext cx="3081337" cy="27543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/>
          <a:lstStyle/>
          <a:p>
            <a:pPr algn="ctr" defTabSz="914305" eaLnBrk="0" hangingPunct="0">
              <a:defRPr/>
            </a:pPr>
            <a:endParaRPr lang="en-US" sz="1600" b="1" dirty="0">
              <a:solidFill>
                <a:srgbClr val="FFFFFF"/>
              </a:solidFill>
              <a:latin typeface="Arial" pitchFamily="34" charset="0"/>
            </a:endParaRPr>
          </a:p>
          <a:p>
            <a:pPr algn="ctr" defTabSz="914305" eaLnBrk="0" hangingPunct="0">
              <a:defRPr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</a:rPr>
              <a:t>Retail</a:t>
            </a:r>
          </a:p>
          <a:p>
            <a:pPr algn="ctr" defTabSz="914305" eaLnBrk="0" hangingPunct="0">
              <a:defRPr/>
            </a:pPr>
            <a:endParaRPr lang="en-US" sz="1600" b="1" dirty="0">
              <a:solidFill>
                <a:srgbClr val="FFFFFF"/>
              </a:solidFill>
              <a:latin typeface="Arial" pitchFamily="34" charset="0"/>
            </a:endParaRPr>
          </a:p>
          <a:p>
            <a:pPr marL="111113" indent="-111113" defTabSz="914305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Packaging optimization</a:t>
            </a:r>
          </a:p>
          <a:p>
            <a:pPr marL="111113" indent="-111113" defTabSz="914305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Consumer buying patterns</a:t>
            </a:r>
          </a:p>
          <a:p>
            <a:pPr marL="111113" indent="-111113" defTabSz="914305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Advertising and attribution analysis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5710238" y="1689100"/>
            <a:ext cx="3159125" cy="275431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/>
          <a:lstStyle/>
          <a:p>
            <a:pPr algn="ctr" defTabSz="914305" eaLnBrk="0" hangingPunct="0">
              <a:defRPr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</a:rPr>
              <a:t>Telecommunications</a:t>
            </a:r>
          </a:p>
          <a:p>
            <a:pPr algn="ctr" defTabSz="914305" eaLnBrk="0" hangingPunct="0">
              <a:defRPr/>
            </a:pPr>
            <a:endParaRPr lang="en-US" sz="1600" b="1" dirty="0">
              <a:solidFill>
                <a:srgbClr val="FFFFFF"/>
              </a:solidFill>
              <a:latin typeface="Arial" pitchFamily="34" charset="0"/>
            </a:endParaRPr>
          </a:p>
          <a:p>
            <a:pPr marL="111113" indent="-111113" defTabSz="914305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Service personalization </a:t>
            </a:r>
          </a:p>
          <a:p>
            <a:pPr marL="111113" indent="-111113" defTabSz="914305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Call Data Record (CDR) analysis</a:t>
            </a:r>
          </a:p>
          <a:p>
            <a:pPr marL="111113" indent="-111113" defTabSz="914305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Network analysis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4394200" y="3902075"/>
            <a:ext cx="3159125" cy="275431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/>
          <a:lstStyle/>
          <a:p>
            <a:pPr algn="ctr" defTabSz="914305">
              <a:defRPr/>
            </a:pPr>
            <a:endParaRPr lang="en-US" sz="1600" b="1" dirty="0">
              <a:solidFill>
                <a:srgbClr val="FFFFFF"/>
              </a:solidFill>
              <a:latin typeface="Arial" pitchFamily="34" charset="0"/>
            </a:endParaRPr>
          </a:p>
          <a:p>
            <a:pPr algn="ctr" defTabSz="914305">
              <a:defRPr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</a:rPr>
              <a:t>Financial Services and Insurance </a:t>
            </a:r>
          </a:p>
          <a:p>
            <a:pPr algn="ctr" defTabSz="914305" eaLnBrk="0" hangingPunct="0">
              <a:defRPr/>
            </a:pPr>
            <a:endParaRPr lang="en-US" sz="1600" b="1" dirty="0">
              <a:solidFill>
                <a:srgbClr val="FFFFFF"/>
              </a:solidFill>
              <a:latin typeface="Arial" pitchFamily="34" charset="0"/>
            </a:endParaRPr>
          </a:p>
          <a:p>
            <a:pPr marL="111113" indent="-111113" defTabSz="914305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Credit and risk analysis</a:t>
            </a:r>
          </a:p>
          <a:p>
            <a:pPr marL="111113" indent="-111113" defTabSz="914305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Value at risk calculation</a:t>
            </a:r>
          </a:p>
          <a:p>
            <a:pPr marL="111113" indent="-111113" defTabSz="914305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Fraud analysis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2654300" y="2847975"/>
            <a:ext cx="3454400" cy="160972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0" rIns="91430" bIns="45715"/>
          <a:lstStyle/>
          <a:p>
            <a:pPr algn="ctr" defTabSz="914305">
              <a:defRPr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Common Use Cases </a:t>
            </a:r>
          </a:p>
          <a:p>
            <a:pPr algn="ctr" defTabSz="914305">
              <a:defRPr/>
            </a:pPr>
            <a:endParaRPr lang="en-US" sz="1200" b="1" dirty="0">
              <a:solidFill>
                <a:srgbClr val="000000"/>
              </a:solidFill>
              <a:latin typeface="Arial" pitchFamily="34" charset="0"/>
            </a:endParaRPr>
          </a:p>
          <a:p>
            <a:pPr marL="111113" indent="-111113" algn="ctr" defTabSz="914305" eaLnBrk="0" hangingPunct="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Forecasting</a:t>
            </a:r>
          </a:p>
          <a:p>
            <a:pPr marL="111113" indent="-111113" algn="ctr" defTabSz="914305" eaLnBrk="0" hangingPunct="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Modeling</a:t>
            </a:r>
          </a:p>
          <a:p>
            <a:pPr marL="111113" indent="-111113" algn="ctr" defTabSz="914305" eaLnBrk="0" hangingPunct="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Customer segmentation</a:t>
            </a:r>
          </a:p>
          <a:p>
            <a:pPr marL="111113" indent="-111113" algn="ctr" defTabSz="914305" eaLnBrk="0" hangingPunct="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Clickstream analysis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itle 3"/>
          <p:cNvSpPr>
            <a:spLocks noGrp="1"/>
          </p:cNvSpPr>
          <p:nvPr>
            <p:ph type="title"/>
          </p:nvPr>
        </p:nvSpPr>
        <p:spPr>
          <a:xfrm>
            <a:off x="179417" y="418213"/>
            <a:ext cx="8847137" cy="969962"/>
          </a:xfrm>
        </p:spPr>
        <p:txBody>
          <a:bodyPr/>
          <a:lstStyle/>
          <a:p>
            <a:r>
              <a:rPr lang="en-US" dirty="0" smtClean="0"/>
              <a:t>What all these Applications have in Common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3033713" y="1003300"/>
            <a:ext cx="2976562" cy="2754313"/>
          </a:xfrm>
          <a:prstGeom prst="ellipse">
            <a:avLst/>
          </a:prstGeom>
          <a:solidFill>
            <a:srgbClr val="9A0E25"/>
          </a:solidFill>
          <a:ln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0" rIns="91430" bIns="45715"/>
          <a:lstStyle/>
          <a:p>
            <a:pPr algn="ctr" defTabSz="914305" eaLnBrk="0" hangingPunct="0">
              <a:defRPr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</a:rPr>
              <a:t>Federal</a:t>
            </a:r>
          </a:p>
          <a:p>
            <a:pPr algn="ctr" defTabSz="914305" eaLnBrk="0" hangingPunct="0">
              <a:defRPr/>
            </a:pPr>
            <a:endParaRPr lang="en-US" sz="1600" b="1" dirty="0">
              <a:solidFill>
                <a:srgbClr val="FFFFFF"/>
              </a:solidFill>
              <a:latin typeface="Arial" pitchFamily="34" charset="0"/>
            </a:endParaRPr>
          </a:p>
          <a:p>
            <a:pPr marL="111113" indent="-111113" defTabSz="914305" eaLnBrk="0" hangingPunct="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Cyber defense</a:t>
            </a:r>
          </a:p>
          <a:p>
            <a:pPr marL="111113" indent="-111113" defTabSz="914305" eaLnBrk="0" hangingPunct="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Fraud analysis</a:t>
            </a:r>
          </a:p>
          <a:p>
            <a:pPr marL="111113" indent="-111113" defTabSz="914305" eaLnBrk="0" hangingPunct="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Watch list analysis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212725" y="1682750"/>
            <a:ext cx="3081338" cy="275431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/>
          <a:lstStyle/>
          <a:p>
            <a:pPr algn="ctr" defTabSz="914305" eaLnBrk="0" hangingPunct="0">
              <a:defRPr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</a:rPr>
              <a:t>Internet / Social Media</a:t>
            </a:r>
          </a:p>
          <a:p>
            <a:pPr algn="ctr" defTabSz="914305" eaLnBrk="0" hangingPunct="0">
              <a:defRPr/>
            </a:pPr>
            <a:endParaRPr lang="en-US" sz="1600" b="1" dirty="0">
              <a:solidFill>
                <a:srgbClr val="FFFFFF"/>
              </a:solidFill>
              <a:latin typeface="Arial" pitchFamily="34" charset="0"/>
            </a:endParaRPr>
          </a:p>
          <a:p>
            <a:pPr marL="111113" indent="-111113" defTabSz="914305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User behavioral analysis</a:t>
            </a:r>
          </a:p>
          <a:p>
            <a:pPr marL="111113" indent="-111113" defTabSz="914305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Graph analysis</a:t>
            </a:r>
          </a:p>
          <a:p>
            <a:pPr marL="111113" indent="-111113" defTabSz="914305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Pattern analysis</a:t>
            </a:r>
          </a:p>
          <a:p>
            <a:pPr marL="111113" indent="-111113" defTabSz="914305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Context-based click-stream analysis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1697038" y="3863975"/>
            <a:ext cx="3081337" cy="27543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/>
          <a:lstStyle/>
          <a:p>
            <a:pPr algn="ctr" defTabSz="914305" eaLnBrk="0" hangingPunct="0">
              <a:defRPr/>
            </a:pPr>
            <a:endParaRPr lang="en-US" sz="1600" b="1" dirty="0">
              <a:solidFill>
                <a:srgbClr val="FFFFFF"/>
              </a:solidFill>
              <a:latin typeface="Arial" pitchFamily="34" charset="0"/>
            </a:endParaRPr>
          </a:p>
          <a:p>
            <a:pPr algn="ctr" defTabSz="914305" eaLnBrk="0" hangingPunct="0">
              <a:defRPr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</a:rPr>
              <a:t>Retail</a:t>
            </a:r>
          </a:p>
          <a:p>
            <a:pPr algn="ctr" defTabSz="914305" eaLnBrk="0" hangingPunct="0">
              <a:defRPr/>
            </a:pPr>
            <a:endParaRPr lang="en-US" sz="1600" b="1" dirty="0">
              <a:solidFill>
                <a:srgbClr val="FFFFFF"/>
              </a:solidFill>
              <a:latin typeface="Arial" pitchFamily="34" charset="0"/>
            </a:endParaRPr>
          </a:p>
          <a:p>
            <a:pPr marL="111113" indent="-111113" defTabSz="914305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Packaging optimization</a:t>
            </a:r>
          </a:p>
          <a:p>
            <a:pPr marL="111113" indent="-111113" defTabSz="914305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Consumer buying patterns</a:t>
            </a:r>
          </a:p>
          <a:p>
            <a:pPr marL="111113" indent="-111113" defTabSz="914305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Advertising and attribution analysis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5710238" y="1689100"/>
            <a:ext cx="3159125" cy="275431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/>
          <a:lstStyle/>
          <a:p>
            <a:pPr algn="ctr" defTabSz="914305" eaLnBrk="0" hangingPunct="0">
              <a:defRPr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</a:rPr>
              <a:t>Telecommunications</a:t>
            </a:r>
          </a:p>
          <a:p>
            <a:pPr algn="ctr" defTabSz="914305" eaLnBrk="0" hangingPunct="0">
              <a:defRPr/>
            </a:pPr>
            <a:endParaRPr lang="en-US" sz="1600" b="1" dirty="0">
              <a:solidFill>
                <a:srgbClr val="FFFFFF"/>
              </a:solidFill>
              <a:latin typeface="Arial" pitchFamily="34" charset="0"/>
            </a:endParaRPr>
          </a:p>
          <a:p>
            <a:pPr marL="111113" indent="-111113" defTabSz="914305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Service personalization </a:t>
            </a:r>
          </a:p>
          <a:p>
            <a:pPr marL="111113" indent="-111113" defTabSz="914305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Call Data Record (CDR) analysis</a:t>
            </a:r>
          </a:p>
          <a:p>
            <a:pPr marL="111113" indent="-111113" defTabSz="914305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Network analysis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4394200" y="3902075"/>
            <a:ext cx="3159125" cy="275431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/>
          <a:lstStyle/>
          <a:p>
            <a:pPr algn="ctr" defTabSz="914305">
              <a:defRPr/>
            </a:pPr>
            <a:endParaRPr lang="en-US" sz="1600" b="1" dirty="0">
              <a:solidFill>
                <a:srgbClr val="FFFFFF"/>
              </a:solidFill>
              <a:latin typeface="Arial" pitchFamily="34" charset="0"/>
            </a:endParaRPr>
          </a:p>
          <a:p>
            <a:pPr algn="ctr" defTabSz="914305">
              <a:defRPr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</a:rPr>
              <a:t>Financial Services and Insurance </a:t>
            </a:r>
          </a:p>
          <a:p>
            <a:pPr algn="ctr" defTabSz="914305" eaLnBrk="0" hangingPunct="0">
              <a:defRPr/>
            </a:pPr>
            <a:endParaRPr lang="en-US" sz="1600" b="1" dirty="0">
              <a:solidFill>
                <a:srgbClr val="FFFFFF"/>
              </a:solidFill>
              <a:latin typeface="Arial" pitchFamily="34" charset="0"/>
            </a:endParaRPr>
          </a:p>
          <a:p>
            <a:pPr marL="111113" indent="-111113" defTabSz="914305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Credit and risk analysis</a:t>
            </a:r>
          </a:p>
          <a:p>
            <a:pPr marL="111113" indent="-111113" defTabSz="914305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Value at risk calculation</a:t>
            </a:r>
          </a:p>
          <a:p>
            <a:pPr marL="111113" indent="-111113" defTabSz="914305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Fraud analysis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2654300" y="2847975"/>
            <a:ext cx="3454400" cy="160972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0" rIns="91430" bIns="45715"/>
          <a:lstStyle/>
          <a:p>
            <a:pPr algn="ctr" defTabSz="914305">
              <a:defRPr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Common Use Cases </a:t>
            </a:r>
          </a:p>
          <a:p>
            <a:pPr algn="ctr" defTabSz="914305">
              <a:defRPr/>
            </a:pPr>
            <a:endParaRPr lang="en-US" sz="1200" b="1" dirty="0">
              <a:solidFill>
                <a:srgbClr val="000000"/>
              </a:solidFill>
              <a:latin typeface="Arial" pitchFamily="34" charset="0"/>
            </a:endParaRPr>
          </a:p>
          <a:p>
            <a:pPr marL="111113" indent="-111113" algn="ctr" defTabSz="914305" eaLnBrk="0" hangingPunct="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Forecasting</a:t>
            </a:r>
          </a:p>
          <a:p>
            <a:pPr marL="111113" indent="-111113" algn="ctr" defTabSz="914305" eaLnBrk="0" hangingPunct="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Modeling</a:t>
            </a:r>
          </a:p>
          <a:p>
            <a:pPr marL="111113" indent="-111113" algn="ctr" defTabSz="914305" eaLnBrk="0" hangingPunct="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Customer segmentation</a:t>
            </a:r>
          </a:p>
          <a:p>
            <a:pPr marL="111113" indent="-111113" algn="ctr" defTabSz="914305" eaLnBrk="0" hangingPunct="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Clickstream analysis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15938" y="2360610"/>
            <a:ext cx="8026400" cy="2584452"/>
            <a:chOff x="2081671" y="3233294"/>
            <a:chExt cx="6692900" cy="2077282"/>
          </a:xfrm>
        </p:grpSpPr>
        <p:grpSp>
          <p:nvGrpSpPr>
            <p:cNvPr id="3" name="Group 28"/>
            <p:cNvGrpSpPr>
              <a:grpSpLocks/>
            </p:cNvGrpSpPr>
            <p:nvPr/>
          </p:nvGrpSpPr>
          <p:grpSpPr bwMode="auto">
            <a:xfrm>
              <a:off x="2081671" y="3233294"/>
              <a:ext cx="6692900" cy="673712"/>
              <a:chOff x="2273300" y="4191000"/>
              <a:chExt cx="6692900" cy="736666"/>
            </a:xfrm>
          </p:grpSpPr>
          <p:sp>
            <p:nvSpPr>
              <p:cNvPr id="22" name="Rounded Rectangle 21"/>
              <p:cNvSpPr/>
              <p:nvPr/>
            </p:nvSpPr>
            <p:spPr bwMode="auto">
              <a:xfrm>
                <a:off x="2273300" y="4191000"/>
                <a:ext cx="6692900" cy="736666"/>
              </a:xfrm>
              <a:prstGeom prst="roundRect">
                <a:avLst>
                  <a:gd name="adj" fmla="val 874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114288" indent="-114288" defTabSz="914305" eaLnBrk="0" hangingPunct="0">
                  <a:spcAft>
                    <a:spcPts val="400"/>
                  </a:spcAft>
                  <a:buFont typeface="Arial" pitchFamily="34" charset="0"/>
                  <a:buChar char="•"/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324" name="TextBox 22"/>
              <p:cNvSpPr txBox="1">
                <a:spLocks noChangeArrowheads="1"/>
              </p:cNvSpPr>
              <p:nvPr/>
            </p:nvSpPr>
            <p:spPr bwMode="auto">
              <a:xfrm>
                <a:off x="2311400" y="4356394"/>
                <a:ext cx="1036192" cy="405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ts val="400"/>
                  </a:spcBef>
                </a:pPr>
                <a:r>
                  <a:rPr lang="en-US" sz="2400" b="1">
                    <a:solidFill>
                      <a:srgbClr val="000000"/>
                    </a:solidFill>
                    <a:latin typeface="Verdana" pitchFamily="34" charset="0"/>
                    <a:cs typeface="ヒラギノ角ゴ Pro W3"/>
                  </a:rPr>
                  <a:t>Speed</a:t>
                </a:r>
              </a:p>
            </p:txBody>
          </p:sp>
          <p:sp>
            <p:nvSpPr>
              <p:cNvPr id="226325" name="TextBox 23"/>
              <p:cNvSpPr txBox="1">
                <a:spLocks noChangeArrowheads="1"/>
              </p:cNvSpPr>
              <p:nvPr/>
            </p:nvSpPr>
            <p:spPr bwMode="auto">
              <a:xfrm>
                <a:off x="3625426" y="4450929"/>
                <a:ext cx="4879154" cy="297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marL="114300" marR="0" indent="-114300" defTabSz="914400" eaLnBrk="0" latinLnBrk="0" hangingPunct="0">
                  <a:lnSpc>
                    <a:spcPct val="100000"/>
                  </a:lnSpc>
                  <a:spcAft>
                    <a:spcPts val="1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1600" dirty="0" smtClean="0">
                    <a:ea typeface="ヒラギノ角ゴ Pro W3" pitchFamily="-32" charset="-128"/>
                  </a:rPr>
                  <a:t>Frequent analysis of all data with insights in seconds/minutes</a:t>
                </a:r>
              </a:p>
            </p:txBody>
          </p:sp>
        </p:grpSp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2081671" y="3928697"/>
              <a:ext cx="6692900" cy="673712"/>
              <a:chOff x="2273300" y="4965936"/>
              <a:chExt cx="6692900" cy="736666"/>
            </a:xfrm>
          </p:grpSpPr>
          <p:sp>
            <p:nvSpPr>
              <p:cNvPr id="19" name="Rounded Rectangle 18"/>
              <p:cNvSpPr/>
              <p:nvPr/>
            </p:nvSpPr>
            <p:spPr bwMode="auto">
              <a:xfrm>
                <a:off x="2273300" y="4965936"/>
                <a:ext cx="6692900" cy="736666"/>
              </a:xfrm>
              <a:prstGeom prst="roundRect">
                <a:avLst>
                  <a:gd name="adj" fmla="val 874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114288" indent="-114288" defTabSz="914305" eaLnBrk="0" hangingPunct="0">
                  <a:spcAft>
                    <a:spcPts val="400"/>
                  </a:spcAft>
                  <a:buFont typeface="Arial" pitchFamily="34" charset="0"/>
                  <a:buChar char="•"/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321" name="TextBox 19"/>
              <p:cNvSpPr txBox="1">
                <a:spLocks noChangeArrowheads="1"/>
              </p:cNvSpPr>
              <p:nvPr/>
            </p:nvSpPr>
            <p:spPr bwMode="auto">
              <a:xfrm>
                <a:off x="2336800" y="5131094"/>
                <a:ext cx="917228" cy="405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ts val="400"/>
                  </a:spcBef>
                </a:pPr>
                <a:r>
                  <a:rPr lang="en-US" sz="2400" b="1">
                    <a:solidFill>
                      <a:srgbClr val="000000"/>
                    </a:solidFill>
                    <a:latin typeface="Verdana" pitchFamily="34" charset="0"/>
                    <a:cs typeface="ヒラギノ角ゴ Pro W3"/>
                  </a:rPr>
                  <a:t>Scale</a:t>
                </a:r>
              </a:p>
            </p:txBody>
          </p:sp>
          <p:sp>
            <p:nvSpPr>
              <p:cNvPr id="226322" name="TextBox 20"/>
              <p:cNvSpPr txBox="1">
                <a:spLocks noChangeArrowheads="1"/>
              </p:cNvSpPr>
              <p:nvPr/>
            </p:nvSpPr>
            <p:spPr bwMode="auto">
              <a:xfrm>
                <a:off x="3643898" y="5185232"/>
                <a:ext cx="4667958" cy="297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marL="114300" lvl="0" indent="-114300" eaLnBrk="0" hangingPunct="0">
                  <a:spcAft>
                    <a:spcPts val="100"/>
                  </a:spcAft>
                  <a:buFont typeface="Arial" pitchFamily="34" charset="0"/>
                  <a:buChar char="•"/>
                  <a:defRPr/>
                </a:pPr>
                <a:r>
                  <a:rPr lang="en-US" sz="1600" dirty="0" smtClean="0">
                    <a:ea typeface="ヒラギノ角ゴ Pro W3" pitchFamily="-32" charset="-128"/>
                  </a:rPr>
                  <a:t>Analysis that must scale to terabytes to </a:t>
                </a:r>
                <a:r>
                  <a:rPr lang="en-US" sz="1600" dirty="0" err="1" smtClean="0">
                    <a:ea typeface="ヒラギノ角ゴ Pro W3" pitchFamily="-32" charset="-128"/>
                  </a:rPr>
                  <a:t>petabytes</a:t>
                </a:r>
                <a:r>
                  <a:rPr lang="en-US" sz="1600" dirty="0" smtClean="0">
                    <a:ea typeface="ヒラギノ角ゴ Pro W3" pitchFamily="-32" charset="-128"/>
                  </a:rPr>
                  <a:t> of data</a:t>
                </a:r>
              </a:p>
            </p:txBody>
          </p:sp>
        </p:grpSp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2081671" y="4636924"/>
              <a:ext cx="6692900" cy="673652"/>
              <a:chOff x="2273300" y="5740400"/>
              <a:chExt cx="6692900" cy="736600"/>
            </a:xfrm>
          </p:grpSpPr>
          <p:sp>
            <p:nvSpPr>
              <p:cNvPr id="16" name="Rounded Rectangle 15"/>
              <p:cNvSpPr/>
              <p:nvPr/>
            </p:nvSpPr>
            <p:spPr bwMode="auto">
              <a:xfrm>
                <a:off x="2273300" y="5740334"/>
                <a:ext cx="6692900" cy="736666"/>
              </a:xfrm>
              <a:prstGeom prst="roundRect">
                <a:avLst>
                  <a:gd name="adj" fmla="val 874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114288" indent="-114288" defTabSz="914305" eaLnBrk="0" hangingPunct="0">
                  <a:spcAft>
                    <a:spcPts val="400"/>
                  </a:spcAft>
                  <a:buFont typeface="Arial" pitchFamily="34" charset="0"/>
                  <a:buChar char="•"/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318" name="TextBox 16"/>
              <p:cNvSpPr txBox="1">
                <a:spLocks noChangeArrowheads="1"/>
              </p:cNvSpPr>
              <p:nvPr/>
            </p:nvSpPr>
            <p:spPr bwMode="auto">
              <a:xfrm>
                <a:off x="2362200" y="5905795"/>
                <a:ext cx="1435859" cy="405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ts val="400"/>
                  </a:spcBef>
                </a:pPr>
                <a:r>
                  <a:rPr lang="en-US" sz="2400" b="1">
                    <a:solidFill>
                      <a:srgbClr val="000000"/>
                    </a:solidFill>
                    <a:latin typeface="Verdana" pitchFamily="34" charset="0"/>
                    <a:cs typeface="ヒラギノ角ゴ Pro W3"/>
                  </a:rPr>
                  <a:t>Richness</a:t>
                </a:r>
              </a:p>
            </p:txBody>
          </p:sp>
          <p:sp>
            <p:nvSpPr>
              <p:cNvPr id="226319" name="TextBox 17"/>
              <p:cNvSpPr txBox="1">
                <a:spLocks noChangeArrowheads="1"/>
              </p:cNvSpPr>
              <p:nvPr/>
            </p:nvSpPr>
            <p:spPr bwMode="auto">
              <a:xfrm>
                <a:off x="3671606" y="5829140"/>
                <a:ext cx="4331369" cy="559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marL="112713" indent="-112713" eaLnBrk="0" hangingPunct="0">
                  <a:spcAft>
                    <a:spcPts val="400"/>
                  </a:spcAft>
                  <a:buFont typeface="Arial" pitchFamily="34" charset="0"/>
                  <a:buChar char="•"/>
                </a:pPr>
                <a:r>
                  <a:rPr lang="en-US" sz="1600" dirty="0" smtClean="0">
                    <a:ea typeface="ヒラギノ角ゴ Pro W3" pitchFamily="-32" charset="-128"/>
                  </a:rPr>
                  <a:t>Deep data exploration</a:t>
                </a:r>
              </a:p>
              <a:p>
                <a:pPr marL="112713" indent="-112713" eaLnBrk="0" hangingPunct="0">
                  <a:spcAft>
                    <a:spcPts val="400"/>
                  </a:spcAft>
                  <a:buFont typeface="Arial" pitchFamily="34" charset="0"/>
                  <a:buChar char="•"/>
                </a:pPr>
                <a:r>
                  <a:rPr lang="en-US" sz="1600" dirty="0" smtClean="0">
                    <a:ea typeface="ヒラギノ角ゴ Pro W3" pitchFamily="-32" charset="-128"/>
                  </a:rPr>
                  <a:t>Ad hoc, interactive analysis rather than simple reports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/>
          <p:nvPr/>
        </p:nvGrpSpPr>
        <p:grpSpPr>
          <a:xfrm>
            <a:off x="0" y="3967676"/>
            <a:ext cx="9144000" cy="1295010"/>
            <a:chOff x="0" y="4633142"/>
            <a:chExt cx="9144000" cy="1462857"/>
          </a:xfrm>
        </p:grpSpPr>
        <p:sp>
          <p:nvSpPr>
            <p:cNvPr id="34" name="AutoShape 14"/>
            <p:cNvSpPr>
              <a:spLocks noChangeArrowheads="1"/>
            </p:cNvSpPr>
            <p:nvPr/>
          </p:nvSpPr>
          <p:spPr bwMode="auto">
            <a:xfrm>
              <a:off x="0" y="5857874"/>
              <a:ext cx="9144000" cy="238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5" name="Group 18"/>
            <p:cNvGrpSpPr/>
            <p:nvPr/>
          </p:nvGrpSpPr>
          <p:grpSpPr>
            <a:xfrm>
              <a:off x="249382" y="4633142"/>
              <a:ext cx="8636000" cy="1392862"/>
              <a:chOff x="249382" y="4633142"/>
              <a:chExt cx="8636000" cy="1392862"/>
            </a:xfrm>
          </p:grpSpPr>
          <p:sp>
            <p:nvSpPr>
              <p:cNvPr id="17" name="Rounded Rectangle 16"/>
              <p:cNvSpPr/>
              <p:nvPr/>
            </p:nvSpPr>
            <p:spPr bwMode="auto">
              <a:xfrm>
                <a:off x="249382" y="4636657"/>
                <a:ext cx="8636000" cy="1385449"/>
              </a:xfrm>
              <a:prstGeom prst="roundRect">
                <a:avLst>
                  <a:gd name="adj" fmla="val 9299"/>
                </a:avLst>
              </a:prstGeom>
              <a:gradFill flip="none" rotWithShape="1">
                <a:gsLst>
                  <a:gs pos="0">
                    <a:srgbClr val="A3A3A3"/>
                  </a:gs>
                  <a:gs pos="100000">
                    <a:srgbClr val="DBDBDB"/>
                  </a:gs>
                </a:gsLst>
                <a:lin ang="162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 smtClean="0"/>
              </a:p>
            </p:txBody>
          </p:sp>
          <p:sp>
            <p:nvSpPr>
              <p:cNvPr id="32" name="Round Same Side Corner Rectangle 31"/>
              <p:cNvSpPr/>
              <p:nvPr/>
            </p:nvSpPr>
            <p:spPr bwMode="auto">
              <a:xfrm rot="16200000">
                <a:off x="795549" y="4090496"/>
                <a:ext cx="1385454" cy="2477772"/>
              </a:xfrm>
              <a:prstGeom prst="round2SameRect">
                <a:avLst>
                  <a:gd name="adj1" fmla="val 9818"/>
                  <a:gd name="adj2" fmla="val 0"/>
                </a:avLst>
              </a:prstGeom>
              <a:gradFill flip="none" rotWithShape="1">
                <a:gsLst>
                  <a:gs pos="1000">
                    <a:schemeClr val="tx2"/>
                  </a:gs>
                  <a:gs pos="100000">
                    <a:schemeClr val="tx2">
                      <a:lumMod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 algn="ctr"/>
                <a:r>
                  <a:rPr lang="en-US" sz="2000" b="1" dirty="0" smtClean="0">
                    <a:solidFill>
                      <a:srgbClr val="FFFFFF"/>
                    </a:solidFill>
                    <a:latin typeface="Verdana"/>
                  </a:rPr>
                  <a:t>Extensive</a:t>
                </a:r>
                <a:br>
                  <a:rPr lang="en-US" sz="2000" b="1" dirty="0" smtClean="0">
                    <a:solidFill>
                      <a:srgbClr val="FFFFFF"/>
                    </a:solidFill>
                    <a:latin typeface="Verdana"/>
                  </a:rPr>
                </a:br>
                <a:r>
                  <a:rPr lang="en-US" sz="2000" b="1" dirty="0" smtClean="0">
                    <a:solidFill>
                      <a:srgbClr val="FFFFFF"/>
                    </a:solidFill>
                    <a:latin typeface="Verdana"/>
                  </a:rPr>
                  <a:t>Suite of Ready Functions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710543" y="4934755"/>
                <a:ext cx="6172200" cy="834403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228600" lvl="1" indent="-114300" eaLnBrk="0" hangingPunct="0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•"/>
                  <a:defRPr/>
                </a:pPr>
                <a:r>
                  <a:rPr lang="en-US" sz="1400" i="1" dirty="0" smtClean="0">
                    <a:latin typeface="+mn-lt"/>
                  </a:rPr>
                  <a:t>Extensive suite of pre-built advanced analytics </a:t>
                </a:r>
                <a:r>
                  <a:rPr lang="en-US" sz="1400" dirty="0" smtClean="0">
                    <a:latin typeface="+mn-lt"/>
                  </a:rPr>
                  <a:t>functions that are MapReduce-enabled, e.g. time-series, clustering, graph, market basket etc.</a:t>
                </a:r>
              </a:p>
            </p:txBody>
          </p:sp>
          <p:cxnSp>
            <p:nvCxnSpPr>
              <p:cNvPr id="44" name="Straight Connector 43"/>
              <p:cNvCxnSpPr/>
              <p:nvPr/>
            </p:nvCxnSpPr>
            <p:spPr bwMode="auto">
              <a:xfrm rot="5400000">
                <a:off x="2030989" y="5329573"/>
                <a:ext cx="139286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6" name="Group 30"/>
          <p:cNvGrpSpPr/>
          <p:nvPr/>
        </p:nvGrpSpPr>
        <p:grpSpPr>
          <a:xfrm>
            <a:off x="249382" y="2610664"/>
            <a:ext cx="8667228" cy="1266473"/>
            <a:chOff x="249382" y="3192566"/>
            <a:chExt cx="8667228" cy="1392862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249382" y="3195783"/>
              <a:ext cx="8636000" cy="1385453"/>
            </a:xfrm>
            <a:prstGeom prst="roundRect">
              <a:avLst>
                <a:gd name="adj" fmla="val 9299"/>
              </a:avLst>
            </a:prstGeom>
            <a:gradFill flip="none" rotWithShape="1">
              <a:gsLst>
                <a:gs pos="0">
                  <a:srgbClr val="A3A3A3"/>
                </a:gs>
                <a:gs pos="100000">
                  <a:srgbClr val="DBDBDB"/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200" dirty="0" smtClean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723046" y="3425320"/>
              <a:ext cx="6193564" cy="89700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228600" lvl="1" indent="-114300" eaLnBrk="0" hangingPunct="0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•"/>
                <a:defRPr/>
              </a:pPr>
              <a:r>
                <a:rPr lang="en-US" sz="1400" i="1" dirty="0" smtClean="0">
                  <a:latin typeface="+mj-lt"/>
                </a:rPr>
                <a:t>100% of analytics processing runs in-database, </a:t>
              </a:r>
              <a:r>
                <a:rPr lang="en-US" sz="1400" dirty="0" smtClean="0">
                  <a:latin typeface="+mj-lt"/>
                </a:rPr>
                <a:t>so processing is co-located with data</a:t>
              </a:r>
            </a:p>
            <a:p>
              <a:pPr marL="228600" lvl="1" indent="-114300" eaLnBrk="0" hangingPunct="0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•"/>
                <a:defRPr/>
              </a:pPr>
              <a:r>
                <a:rPr lang="en-US" sz="1400" dirty="0" smtClean="0">
                  <a:latin typeface="+mj-lt"/>
                </a:rPr>
                <a:t>Eliminates need for massive data movement</a:t>
              </a:r>
            </a:p>
          </p:txBody>
        </p:sp>
        <p:sp>
          <p:nvSpPr>
            <p:cNvPr id="33" name="Round Same Side Corner Rectangle 32"/>
            <p:cNvSpPr/>
            <p:nvPr/>
          </p:nvSpPr>
          <p:spPr bwMode="auto">
            <a:xfrm rot="16200000">
              <a:off x="795549" y="2649622"/>
              <a:ext cx="1385454" cy="2477773"/>
            </a:xfrm>
            <a:prstGeom prst="round2SameRect">
              <a:avLst>
                <a:gd name="adj1" fmla="val 9818"/>
                <a:gd name="adj2" fmla="val 0"/>
              </a:avLst>
            </a:prstGeom>
            <a:gradFill flip="none" rotWithShape="1">
              <a:gsLst>
                <a:gs pos="100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+mj-lt"/>
                </a:rPr>
                <a:t>100% Processing</a:t>
              </a:r>
              <a:br>
                <a:rPr lang="en-US" sz="2000" b="1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2000" b="1" dirty="0" smtClean="0">
                  <a:solidFill>
                    <a:schemeClr val="bg1"/>
                  </a:solidFill>
                  <a:latin typeface="+mj-lt"/>
                </a:rPr>
                <a:t>In-database</a:t>
              </a: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 rot="5400000">
              <a:off x="2030988" y="3888997"/>
              <a:ext cx="139286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" name="Group 29"/>
          <p:cNvGrpSpPr/>
          <p:nvPr/>
        </p:nvGrpSpPr>
        <p:grpSpPr>
          <a:xfrm>
            <a:off x="249382" y="1380835"/>
            <a:ext cx="8636000" cy="1164938"/>
            <a:chOff x="249382" y="1754910"/>
            <a:chExt cx="8636000" cy="1387285"/>
          </a:xfrm>
        </p:grpSpPr>
        <p:grpSp>
          <p:nvGrpSpPr>
            <p:cNvPr id="8" name="Group 22"/>
            <p:cNvGrpSpPr/>
            <p:nvPr/>
          </p:nvGrpSpPr>
          <p:grpSpPr>
            <a:xfrm>
              <a:off x="249382" y="1754910"/>
              <a:ext cx="8636000" cy="1387285"/>
              <a:chOff x="249382" y="1754910"/>
              <a:chExt cx="8636000" cy="1387285"/>
            </a:xfrm>
          </p:grpSpPr>
          <p:grpSp>
            <p:nvGrpSpPr>
              <p:cNvPr id="9" name="Group 19"/>
              <p:cNvGrpSpPr/>
              <p:nvPr/>
            </p:nvGrpSpPr>
            <p:grpSpPr>
              <a:xfrm>
                <a:off x="249382" y="1754910"/>
                <a:ext cx="8636000" cy="1386351"/>
                <a:chOff x="249382" y="1754910"/>
                <a:chExt cx="8636000" cy="1386351"/>
              </a:xfrm>
            </p:grpSpPr>
            <p:sp>
              <p:nvSpPr>
                <p:cNvPr id="13" name="Rounded Rectangle 12"/>
                <p:cNvSpPr/>
                <p:nvPr/>
              </p:nvSpPr>
              <p:spPr bwMode="auto">
                <a:xfrm>
                  <a:off x="249382" y="1754910"/>
                  <a:ext cx="8636000" cy="1386351"/>
                </a:xfrm>
                <a:prstGeom prst="roundRect">
                  <a:avLst>
                    <a:gd name="adj" fmla="val 9299"/>
                  </a:avLst>
                </a:prstGeom>
                <a:gradFill flip="none" rotWithShape="1">
                  <a:gsLst>
                    <a:gs pos="0">
                      <a:srgbClr val="A3A3A3"/>
                    </a:gs>
                    <a:gs pos="100000">
                      <a:srgbClr val="DBDBDB"/>
                    </a:gs>
                  </a:gsLst>
                  <a:lin ang="162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dirty="0" smtClean="0"/>
                </a:p>
              </p:txBody>
            </p:sp>
            <p:sp>
              <p:nvSpPr>
                <p:cNvPr id="35" name="Round Same Side Corner Rectangle 34"/>
                <p:cNvSpPr/>
                <p:nvPr/>
              </p:nvSpPr>
              <p:spPr bwMode="auto">
                <a:xfrm rot="16200000">
                  <a:off x="795549" y="1208750"/>
                  <a:ext cx="1385454" cy="2477773"/>
                </a:xfrm>
                <a:prstGeom prst="round2SameRect">
                  <a:avLst>
                    <a:gd name="adj1" fmla="val 9818"/>
                    <a:gd name="adj2" fmla="val 0"/>
                  </a:avLst>
                </a:prstGeom>
                <a:gradFill flip="none" rotWithShape="1">
                  <a:gsLst>
                    <a:gs pos="1000">
                      <a:schemeClr val="tx2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  <a:latin typeface="+mj-lt"/>
                    </a:rPr>
                    <a:t> </a:t>
                  </a:r>
                  <a:r>
                    <a:rPr lang="en-US" sz="2000" b="1" dirty="0" smtClean="0">
                      <a:solidFill>
                        <a:schemeClr val="bg1"/>
                      </a:solidFill>
                      <a:latin typeface="+mj-lt"/>
                    </a:rPr>
                    <a:t>Automatic</a:t>
                  </a:r>
                  <a:br>
                    <a:rPr lang="en-US" sz="2000" b="1" dirty="0" smtClean="0">
                      <a:solidFill>
                        <a:schemeClr val="bg1"/>
                      </a:solidFill>
                      <a:latin typeface="+mj-lt"/>
                    </a:rPr>
                  </a:br>
                  <a:r>
                    <a:rPr lang="en-US" sz="2000" b="1" dirty="0" smtClean="0">
                      <a:solidFill>
                        <a:schemeClr val="bg1"/>
                      </a:solidFill>
                      <a:latin typeface="+mj-lt"/>
                    </a:rPr>
                    <a:t>Parallelization</a:t>
                  </a:r>
                  <a:endParaRPr lang="en-US" b="1" dirty="0" smtClean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  <p:cxnSp>
            <p:nvCxnSpPr>
              <p:cNvPr id="37" name="Straight Connector 36"/>
              <p:cNvCxnSpPr/>
              <p:nvPr/>
            </p:nvCxnSpPr>
            <p:spPr bwMode="auto">
              <a:xfrm rot="5400000">
                <a:off x="2034970" y="2449748"/>
                <a:ext cx="1384895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8" name="Text Placeholder 1"/>
            <p:cNvSpPr txBox="1">
              <a:spLocks/>
            </p:cNvSpPr>
            <p:nvPr/>
          </p:nvSpPr>
          <p:spPr>
            <a:xfrm>
              <a:off x="2726871" y="1857374"/>
              <a:ext cx="6041571" cy="1143000"/>
            </a:xfrm>
            <a:prstGeom prst="rect">
              <a:avLst/>
            </a:prstGeom>
          </p:spPr>
          <p:txBody>
            <a:bodyPr anchor="ctr"/>
            <a:lstStyle/>
            <a:p>
              <a:pPr marL="228600" lvl="1" indent="-114300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•"/>
                <a:defRPr/>
              </a:pPr>
              <a:r>
                <a:rPr lang="en-US" sz="1400" i="1" dirty="0" smtClean="0">
                  <a:latin typeface="+mj-lt"/>
                </a:rPr>
                <a:t>Automatically parallelizes </a:t>
              </a:r>
              <a:r>
                <a:rPr lang="en-US" sz="1400" dirty="0" smtClean="0">
                  <a:latin typeface="+mj-lt"/>
                </a:rPr>
                <a:t>applications using Aster’s integrated</a:t>
              </a:r>
              <a:br>
                <a:rPr lang="en-US" sz="1400" dirty="0" smtClean="0">
                  <a:latin typeface="+mj-lt"/>
                </a:rPr>
              </a:br>
              <a:r>
                <a:rPr lang="en-US" sz="1400" dirty="0" smtClean="0">
                  <a:latin typeface="+mj-lt"/>
                </a:rPr>
                <a:t>analytics engines and SQL-MapReduce</a:t>
              </a:r>
            </a:p>
            <a:p>
              <a:pPr marL="228600" lvl="1" indent="-114300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•"/>
                <a:defRPr/>
              </a:pPr>
              <a:r>
                <a:rPr lang="en-US" sz="1400" dirty="0" smtClean="0">
                  <a:latin typeface="+mj-lt"/>
                </a:rPr>
                <a:t>Parallelization is key for processing large volumes of data</a:t>
              </a:r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0" y="5283847"/>
            <a:ext cx="9144000" cy="1295010"/>
            <a:chOff x="0" y="4633142"/>
            <a:chExt cx="9144000" cy="1462857"/>
          </a:xfrm>
        </p:grpSpPr>
        <p:sp>
          <p:nvSpPr>
            <p:cNvPr id="24" name="AutoShape 14"/>
            <p:cNvSpPr>
              <a:spLocks noChangeArrowheads="1"/>
            </p:cNvSpPr>
            <p:nvPr/>
          </p:nvSpPr>
          <p:spPr bwMode="auto">
            <a:xfrm>
              <a:off x="0" y="5857874"/>
              <a:ext cx="9144000" cy="238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1" name="Group 18"/>
            <p:cNvGrpSpPr/>
            <p:nvPr/>
          </p:nvGrpSpPr>
          <p:grpSpPr>
            <a:xfrm>
              <a:off x="249382" y="4633142"/>
              <a:ext cx="8636000" cy="1392862"/>
              <a:chOff x="249382" y="4633142"/>
              <a:chExt cx="8636000" cy="1392862"/>
            </a:xfrm>
          </p:grpSpPr>
          <p:sp>
            <p:nvSpPr>
              <p:cNvPr id="26" name="Rounded Rectangle 25"/>
              <p:cNvSpPr/>
              <p:nvPr/>
            </p:nvSpPr>
            <p:spPr bwMode="auto">
              <a:xfrm>
                <a:off x="249382" y="4636657"/>
                <a:ext cx="8636000" cy="1385449"/>
              </a:xfrm>
              <a:prstGeom prst="roundRect">
                <a:avLst>
                  <a:gd name="adj" fmla="val 9299"/>
                </a:avLst>
              </a:prstGeom>
              <a:gradFill flip="none" rotWithShape="1">
                <a:gsLst>
                  <a:gs pos="0">
                    <a:srgbClr val="A3A3A3"/>
                  </a:gs>
                  <a:gs pos="100000">
                    <a:srgbClr val="DBDBDB"/>
                  </a:gs>
                </a:gsLst>
                <a:lin ang="162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 smtClean="0"/>
              </a:p>
            </p:txBody>
          </p:sp>
          <p:sp>
            <p:nvSpPr>
              <p:cNvPr id="27" name="Round Same Side Corner Rectangle 26"/>
              <p:cNvSpPr/>
              <p:nvPr/>
            </p:nvSpPr>
            <p:spPr bwMode="auto">
              <a:xfrm rot="16200000">
                <a:off x="795549" y="4090496"/>
                <a:ext cx="1385454" cy="2477772"/>
              </a:xfrm>
              <a:prstGeom prst="round2SameRect">
                <a:avLst>
                  <a:gd name="adj1" fmla="val 9818"/>
                  <a:gd name="adj2" fmla="val 0"/>
                </a:avLst>
              </a:prstGeom>
              <a:gradFill flip="none" rotWithShape="1">
                <a:gsLst>
                  <a:gs pos="1000">
                    <a:schemeClr val="tx2"/>
                  </a:gs>
                  <a:gs pos="100000">
                    <a:schemeClr val="tx2">
                      <a:lumMod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 algn="ctr"/>
                <a:r>
                  <a:rPr lang="en-US" sz="2000" b="1" dirty="0" smtClean="0">
                    <a:solidFill>
                      <a:srgbClr val="FFFFFF"/>
                    </a:solidFill>
                    <a:latin typeface="Verdana"/>
                  </a:rPr>
                  <a:t>Easily Useable by Business Analysts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694214" y="4736059"/>
                <a:ext cx="6091977" cy="116468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228600" lvl="1" indent="-114300" eaLnBrk="0" hangingPunct="0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•"/>
                  <a:defRPr/>
                </a:pPr>
                <a:r>
                  <a:rPr lang="en-US" sz="1400" dirty="0" smtClean="0">
                    <a:latin typeface="+mn-lt"/>
                  </a:rPr>
                  <a:t>Ultra-simple formulation of </a:t>
                </a:r>
                <a:r>
                  <a:rPr lang="en-US" sz="1400" i="1" dirty="0" smtClean="0">
                    <a:latin typeface="+mn-lt"/>
                  </a:rPr>
                  <a:t>advanced queries </a:t>
                </a:r>
                <a:r>
                  <a:rPr lang="en-US" sz="1400" dirty="0" smtClean="0">
                    <a:latin typeface="+mn-lt"/>
                  </a:rPr>
                  <a:t>by coupling SQL with MapReduce</a:t>
                </a:r>
              </a:p>
              <a:p>
                <a:pPr marL="228600" lvl="1" indent="-114300" eaLnBrk="0" hangingPunct="0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•"/>
                  <a:defRPr/>
                </a:pPr>
                <a:r>
                  <a:rPr lang="en-US" sz="1400" dirty="0" smtClean="0">
                    <a:latin typeface="+mn-lt"/>
                  </a:rPr>
                  <a:t>Brings the power of MapReduce to </a:t>
                </a:r>
                <a:r>
                  <a:rPr lang="en-US" sz="1400" i="1" dirty="0" smtClean="0">
                    <a:latin typeface="+mn-lt"/>
                  </a:rPr>
                  <a:t>any business analyst </a:t>
                </a:r>
                <a:r>
                  <a:rPr lang="en-US" sz="1400" dirty="0" smtClean="0">
                    <a:latin typeface="+mn-lt"/>
                  </a:rPr>
                  <a:t>with SQL skills</a:t>
                </a:r>
              </a:p>
            </p:txBody>
          </p:sp>
          <p:cxnSp>
            <p:nvCxnSpPr>
              <p:cNvPr id="30" name="Straight Connector 29"/>
              <p:cNvCxnSpPr/>
              <p:nvPr/>
            </p:nvCxnSpPr>
            <p:spPr bwMode="auto">
              <a:xfrm rot="5400000">
                <a:off x="2030989" y="5329573"/>
                <a:ext cx="139286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8" name="Rectangle 37"/>
          <p:cNvSpPr/>
          <p:nvPr/>
        </p:nvSpPr>
        <p:spPr>
          <a:xfrm>
            <a:off x="224725" y="350639"/>
            <a:ext cx="864030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+mj-lt"/>
              </a:rPr>
              <a:t>Aster Data: Big Data Analytics &amp; </a:t>
            </a:r>
            <a:br>
              <a:rPr lang="en-US" sz="2600" dirty="0" smtClean="0">
                <a:latin typeface="+mj-lt"/>
              </a:rPr>
            </a:br>
            <a:r>
              <a:rPr lang="en-US" sz="2600" dirty="0" smtClean="0">
                <a:latin typeface="+mj-lt"/>
              </a:rPr>
              <a:t>Bringing MapReduce to the Enterprise</a:t>
            </a:r>
            <a:endParaRPr lang="en-US" sz="26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87927" y="1683657"/>
            <a:ext cx="8298874" cy="4426173"/>
          </a:xfrm>
        </p:spPr>
        <p:txBody>
          <a:bodyPr/>
          <a:lstStyle/>
          <a:p>
            <a:pPr lvl="1"/>
            <a:r>
              <a:rPr lang="en-US" sz="1800" b="1" dirty="0" smtClean="0">
                <a:solidFill>
                  <a:schemeClr val="tx2"/>
                </a:solidFill>
              </a:rPr>
              <a:t>Business Analyst Ready: </a:t>
            </a:r>
            <a:r>
              <a:rPr lang="en-US" sz="1800" b="1" dirty="0" smtClean="0"/>
              <a:t>30+ SQL-MapReduce functions, fully parallelized and available as part of ‘Aster Analytic Foundation’ library</a:t>
            </a:r>
          </a:p>
          <a:p>
            <a:pPr lvl="2"/>
            <a:r>
              <a:rPr lang="en-US" sz="1400" dirty="0" smtClean="0">
                <a:solidFill>
                  <a:srgbClr val="9A0E25"/>
                </a:solidFill>
              </a:rPr>
              <a:t>Example Functions include:</a:t>
            </a:r>
          </a:p>
          <a:p>
            <a:pPr lvl="3"/>
            <a:r>
              <a:rPr lang="en-US" sz="1200" dirty="0" smtClean="0"/>
              <a:t>Text processing</a:t>
            </a:r>
          </a:p>
          <a:p>
            <a:pPr lvl="3"/>
            <a:r>
              <a:rPr lang="en-US" sz="1200" dirty="0" smtClean="0"/>
              <a:t>k-Means </a:t>
            </a:r>
            <a:r>
              <a:rPr lang="en-US" sz="1200" i="1" dirty="0" smtClean="0"/>
              <a:t>cluster</a:t>
            </a:r>
            <a:r>
              <a:rPr lang="en-US" sz="1200" dirty="0" smtClean="0"/>
              <a:t> analysis</a:t>
            </a:r>
          </a:p>
          <a:p>
            <a:pPr lvl="3"/>
            <a:r>
              <a:rPr lang="en-US" sz="1200" dirty="0" smtClean="0"/>
              <a:t>Unpack data transformations</a:t>
            </a:r>
          </a:p>
          <a:p>
            <a:pPr lvl="3"/>
            <a:endParaRPr lang="en-US" sz="1200" dirty="0" smtClean="0"/>
          </a:p>
          <a:p>
            <a:pPr lvl="1"/>
            <a:r>
              <a:rPr lang="en-US" sz="1800" b="1" dirty="0" smtClean="0">
                <a:solidFill>
                  <a:schemeClr val="tx2"/>
                </a:solidFill>
              </a:rPr>
              <a:t>Power User Functions: </a:t>
            </a:r>
            <a:r>
              <a:rPr lang="en-US" sz="1800" b="1" dirty="0" smtClean="0"/>
              <a:t>40+ MapReduce-ready, automatically parallelized packages with 1000+ functions, available in java or C</a:t>
            </a:r>
          </a:p>
          <a:p>
            <a:pPr lvl="2"/>
            <a:r>
              <a:rPr lang="en-US" sz="1400" dirty="0" smtClean="0"/>
              <a:t>All functions are available in native languages without learning curve of a separate procedural language </a:t>
            </a:r>
          </a:p>
          <a:p>
            <a:pPr lvl="2"/>
            <a:r>
              <a:rPr lang="en-US" sz="1400" dirty="0" smtClean="0">
                <a:solidFill>
                  <a:srgbClr val="9A0E25"/>
                </a:solidFill>
              </a:rPr>
              <a:t>Example Functions include:</a:t>
            </a:r>
          </a:p>
          <a:p>
            <a:pPr lvl="3"/>
            <a:r>
              <a:rPr lang="en-US" sz="1200" dirty="0" smtClean="0"/>
              <a:t>Monte Carlo simulation</a:t>
            </a:r>
          </a:p>
          <a:p>
            <a:pPr lvl="3"/>
            <a:r>
              <a:rPr lang="en-US" sz="1200" dirty="0" smtClean="0"/>
              <a:t>Histograms</a:t>
            </a:r>
          </a:p>
          <a:p>
            <a:pPr lvl="3"/>
            <a:r>
              <a:rPr lang="en-US" sz="1200" dirty="0" smtClean="0"/>
              <a:t>Linear algebra</a:t>
            </a:r>
          </a:p>
          <a:p>
            <a:pPr lvl="3"/>
            <a:r>
              <a:rPr lang="en-US" sz="1200" dirty="0" smtClean="0"/>
              <a:t>Statistics</a:t>
            </a:r>
            <a:br>
              <a:rPr lang="en-US" sz="1200" dirty="0" smtClean="0"/>
            </a:br>
            <a:endParaRPr lang="en-US" sz="18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New: </a:t>
            </a:r>
            <a:r>
              <a:rPr lang="en-US" dirty="0" smtClean="0"/>
              <a:t>Expanded Suite of MapReduce-ready Analytics Totaling 1000+ Functions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601290" y="992305"/>
            <a:ext cx="1307576" cy="802177"/>
            <a:chOff x="8526360" y="1191801"/>
            <a:chExt cx="603498" cy="602750"/>
          </a:xfrm>
        </p:grpSpPr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8526360" y="1191801"/>
              <a:ext cx="603498" cy="602750"/>
            </a:xfrm>
            <a:prstGeom prst="star32">
              <a:avLst>
                <a:gd name="adj" fmla="val 45403"/>
              </a:avLst>
            </a:prstGeom>
            <a:gradFill rotWithShape="1">
              <a:gsLst>
                <a:gs pos="0">
                  <a:schemeClr val="accent2">
                    <a:gamma/>
                    <a:tint val="69804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25400" algn="ctr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8641768" y="1344508"/>
              <a:ext cx="399667" cy="38484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+mj-lt"/>
                </a:rPr>
                <a:t>NEW</a:t>
              </a:r>
            </a:p>
            <a:p>
              <a:pPr algn="ctr"/>
              <a:endParaRPr lang="en-US" sz="20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66605" y="3366314"/>
            <a:ext cx="1307576" cy="802177"/>
            <a:chOff x="8526360" y="1191801"/>
            <a:chExt cx="603498" cy="602750"/>
          </a:xfrm>
        </p:grpSpPr>
        <p:sp>
          <p:nvSpPr>
            <p:cNvPr id="11" name="AutoShape 13"/>
            <p:cNvSpPr>
              <a:spLocks noChangeArrowheads="1"/>
            </p:cNvSpPr>
            <p:nvPr/>
          </p:nvSpPr>
          <p:spPr bwMode="auto">
            <a:xfrm>
              <a:off x="8526360" y="1191801"/>
              <a:ext cx="603498" cy="602750"/>
            </a:xfrm>
            <a:prstGeom prst="star32">
              <a:avLst>
                <a:gd name="adj" fmla="val 45403"/>
              </a:avLst>
            </a:prstGeom>
            <a:gradFill rotWithShape="1">
              <a:gsLst>
                <a:gs pos="0">
                  <a:schemeClr val="accent2">
                    <a:gamma/>
                    <a:tint val="69804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25400" algn="ctr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8641768" y="1344508"/>
              <a:ext cx="399667" cy="38484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+mj-lt"/>
                </a:rPr>
                <a:t>NEW</a:t>
              </a:r>
            </a:p>
            <a:p>
              <a:pPr algn="ctr"/>
              <a:endParaRPr lang="en-US" sz="20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30" y="493776"/>
            <a:ext cx="8847670" cy="969264"/>
          </a:xfrm>
        </p:spPr>
        <p:txBody>
          <a:bodyPr/>
          <a:lstStyle/>
          <a:p>
            <a:r>
              <a:rPr lang="en-US" dirty="0" smtClean="0"/>
              <a:t>Aster Data Analytic </a:t>
            </a:r>
            <a:r>
              <a:rPr lang="en-US" dirty="0" smtClean="0"/>
              <a:t>Foundation </a:t>
            </a:r>
            <a:r>
              <a:rPr lang="en-US" sz="2000" dirty="0" smtClean="0"/>
              <a:t>(1 of 2)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Examples of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Business-Ready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SQL-MapReduce Functions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798443" y="2241127"/>
          <a:ext cx="7354957" cy="3250638"/>
        </p:xfrm>
        <a:graphic>
          <a:graphicData uri="http://schemas.openxmlformats.org/drawingml/2006/table">
            <a:tbl>
              <a:tblPr/>
              <a:tblGrid>
                <a:gridCol w="2366206"/>
                <a:gridCol w="4988751"/>
              </a:tblGrid>
              <a:tr h="399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ヒラギノ角ゴ Pro W3" pitchFamily="26" charset="-128"/>
                          <a:cs typeface="+mn-cs"/>
                        </a:rPr>
                        <a:t>Modules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ヒラギノ角ゴ Pro W3" pitchFamily="2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41230"/>
                        </a:gs>
                        <a:gs pos="999">
                          <a:srgbClr val="C41230"/>
                        </a:gs>
                        <a:gs pos="100000">
                          <a:srgbClr val="620918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ヒラギノ角ゴ Pro W3" pitchFamily="26" charset="-128"/>
                          <a:cs typeface="+mn-cs"/>
                        </a:rPr>
                        <a:t>  Select Examples of Delivered, Business-ready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ヒラギノ角ゴ Pro W3" pitchFamily="26" charset="-128"/>
                          <a:cs typeface="+mn-cs"/>
                        </a:rPr>
                        <a:t>SQL-MapReduce Functions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41230"/>
                        </a:gs>
                        <a:gs pos="999">
                          <a:srgbClr val="C41230"/>
                        </a:gs>
                        <a:gs pos="100000">
                          <a:srgbClr val="620918"/>
                        </a:gs>
                      </a:gsLst>
                      <a:lin ang="5400000"/>
                    </a:gradFill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ヒラギノ角ゴ Pro W3" pitchFamily="26" charset="-128"/>
                        </a:rPr>
                        <a:t>Path Analysis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Discover patterns in rows of sequential data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ヒラギノ角ゴ Pro W3" pitchFamily="2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nPath:  </a:t>
                      </a: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complex sequential analysis for time series analysis and behavioral pattern analysis</a:t>
                      </a:r>
                    </a:p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Sessionization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:  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/>
                        </a:rPr>
                        <a:t>i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dentifies sessions from time series data in a single pass over the data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B211">
                        <a:alpha val="27058"/>
                      </a:srgbClr>
                    </a:solidFill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ヒラギノ角ゴ Pro W3" pitchFamily="26" charset="-128"/>
                        </a:rPr>
                        <a:t>Statistical Analysis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High-performance processing of common statistical calculations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ヒラギノ角ゴ Pro W3" pitchFamily="2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B211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Correlation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:  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calculation that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characterizes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 the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strength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 of the relation between different columns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Regression:  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p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erforms linear or logistic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regression between an output variable and a set of input variables 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B211">
                        <a:alpha val="27058"/>
                      </a:srgbClr>
                    </a:solidFill>
                  </a:tcPr>
                </a:tc>
              </a:tr>
              <a:tr h="916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ヒラギノ角ゴ Pro W3" pitchFamily="26" charset="-128"/>
                        </a:rPr>
                        <a:t>Relational Analysis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Discover important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 relationships among data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ヒラギノ角ゴ Pro W3" pitchFamily="2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Basket analysis: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  c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reates configurable groupings of related items from transaction records in single pass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Graph analysis:  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f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inds shortest path from a distinct node to all other nodes in a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graph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B211">
                        <a:alpha val="27058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30" y="493776"/>
            <a:ext cx="8847670" cy="969264"/>
          </a:xfrm>
        </p:spPr>
        <p:txBody>
          <a:bodyPr/>
          <a:lstStyle/>
          <a:p>
            <a:r>
              <a:rPr lang="en-US" dirty="0" smtClean="0"/>
              <a:t>Aster Data Analytic </a:t>
            </a:r>
            <a:r>
              <a:rPr lang="en-US" dirty="0" smtClean="0"/>
              <a:t>Foundation </a:t>
            </a:r>
            <a:r>
              <a:rPr lang="en-US" sz="2000" dirty="0" smtClean="0"/>
              <a:t>(2 of 2)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Examples of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Business-Ready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SQL-MapReduce Functions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798443" y="2254190"/>
          <a:ext cx="7354957" cy="3207458"/>
        </p:xfrm>
        <a:graphic>
          <a:graphicData uri="http://schemas.openxmlformats.org/drawingml/2006/table">
            <a:tbl>
              <a:tblPr/>
              <a:tblGrid>
                <a:gridCol w="2366206"/>
                <a:gridCol w="4988751"/>
              </a:tblGrid>
              <a:tr h="399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ヒラギノ角ゴ Pro W3" pitchFamily="26" charset="-128"/>
                          <a:cs typeface="+mn-cs"/>
                        </a:rPr>
                        <a:t>Modules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ヒラギノ角ゴ Pro W3" pitchFamily="2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41230"/>
                        </a:gs>
                        <a:gs pos="999">
                          <a:srgbClr val="C41230"/>
                        </a:gs>
                        <a:gs pos="100000">
                          <a:srgbClr val="620918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ヒラギノ角ゴ Pro W3" pitchFamily="26" charset="-128"/>
                          <a:cs typeface="+mn-cs"/>
                        </a:rPr>
                        <a:t>  Select Examples of Delivered, Business-ready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ヒラギノ角ゴ Pro W3" pitchFamily="26" charset="-128"/>
                          <a:cs typeface="+mn-cs"/>
                        </a:rPr>
                        <a:t>SQL-MapReduce Functions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41230"/>
                        </a:gs>
                        <a:gs pos="999">
                          <a:srgbClr val="C41230"/>
                        </a:gs>
                        <a:gs pos="100000">
                          <a:srgbClr val="620918"/>
                        </a:gs>
                      </a:gsLst>
                      <a:lin ang="5400000"/>
                    </a:gradFill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ヒラギノ角ゴ Pro W3" pitchFamily="26" charset="-128"/>
                        </a:rPr>
                        <a:t>Text Analysis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ヒラギノ角ゴ Pro W3" pitchFamily="26" charset="-128"/>
                        </a:rPr>
                        <a:t>Derive patterns in textual data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Text Processing:  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counts occurrences of words, identifies roots, &amp; tracks relative positions of words &amp; multi-word phrases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Text Partition:  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analyzes text data over multiple rows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B211">
                        <a:alpha val="27058"/>
                      </a:srgbClr>
                    </a:solidFill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ヒラギノ角ゴ Pro W3" pitchFamily="26" charset="-128"/>
                        </a:rPr>
                        <a:t>Cluster Analysis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Discover natural groupings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 of data points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ヒラギノ角ゴ Pro W3" pitchFamily="2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B211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k-Means:  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clusters data into a specified number of groupings</a:t>
                      </a:r>
                    </a:p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Minhash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:  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buckets highly-dimensional items for cluster analysis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B211">
                        <a:alpha val="27058"/>
                      </a:srgbClr>
                    </a:solidFill>
                  </a:tcPr>
                </a:tc>
              </a:tr>
              <a:tr h="916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ヒラギノ角ゴ Pro W3" pitchFamily="26" charset="-128"/>
                        </a:rPr>
                        <a:t>Data Transformation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ヒラギノ角ゴ Pro W3" pitchFamily="26" charset="-128"/>
                          <a:cs typeface="Times New Roman"/>
                        </a:rPr>
                        <a:t>Transform data for more advanced analysis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ヒラギノ角ゴ Pro W3" pitchFamily="2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Unpack: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  extracts nested data for further analysis</a:t>
                      </a:r>
                    </a:p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Multicase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: 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case statement that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 supports row match for multiple cases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B211">
                        <a:alpha val="27058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nPath Function for time-series analysis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97429" y="1868941"/>
            <a:ext cx="4656849" cy="457675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475"/>
              </a:spcBef>
              <a:buNone/>
            </a:pPr>
            <a:r>
              <a:rPr lang="en-US" b="1" dirty="0" smtClean="0"/>
              <a:t>What this gives you:</a:t>
            </a:r>
          </a:p>
          <a:p>
            <a:pPr>
              <a:lnSpc>
                <a:spcPct val="90000"/>
              </a:lnSpc>
              <a:spcBef>
                <a:spcPts val="475"/>
              </a:spcBef>
              <a:buNone/>
            </a:pPr>
            <a:r>
              <a:rPr lang="en-US" sz="1600" dirty="0" smtClean="0"/>
              <a:t>-  Pattern detection via single pass over data</a:t>
            </a:r>
          </a:p>
          <a:p>
            <a:pPr>
              <a:lnSpc>
                <a:spcPct val="90000"/>
              </a:lnSpc>
              <a:spcBef>
                <a:spcPts val="475"/>
              </a:spcBef>
              <a:buFontTx/>
              <a:buChar char="-"/>
            </a:pPr>
            <a:endParaRPr lang="en-US" sz="1600" dirty="0" smtClean="0"/>
          </a:p>
          <a:p>
            <a:pPr>
              <a:lnSpc>
                <a:spcPct val="90000"/>
              </a:lnSpc>
              <a:spcBef>
                <a:spcPts val="475"/>
              </a:spcBef>
              <a:buFontTx/>
              <a:buChar char="-"/>
            </a:pPr>
            <a:r>
              <a:rPr lang="en-US" sz="1600" dirty="0" smtClean="0"/>
              <a:t>Allows you to understand any</a:t>
            </a:r>
            <a:br>
              <a:rPr lang="en-US" sz="1600" dirty="0" smtClean="0"/>
            </a:br>
            <a:r>
              <a:rPr lang="en-US" sz="1600" dirty="0" smtClean="0"/>
              <a:t>trend that needs to be analyzed over a continuous period of time</a:t>
            </a:r>
          </a:p>
          <a:p>
            <a:pPr>
              <a:lnSpc>
                <a:spcPct val="90000"/>
              </a:lnSpc>
              <a:spcBef>
                <a:spcPts val="475"/>
              </a:spcBef>
              <a:buFontTx/>
              <a:buChar char="-"/>
            </a:pPr>
            <a:endParaRPr lang="en-US" sz="1800" b="1" dirty="0" smtClean="0"/>
          </a:p>
          <a:p>
            <a:pPr>
              <a:lnSpc>
                <a:spcPct val="90000"/>
              </a:lnSpc>
              <a:spcBef>
                <a:spcPts val="475"/>
              </a:spcBef>
              <a:buNone/>
            </a:pPr>
            <a:r>
              <a:rPr lang="en-US" b="1" dirty="0" smtClean="0"/>
              <a:t>Example use cases:</a:t>
            </a:r>
          </a:p>
          <a:p>
            <a:pPr>
              <a:lnSpc>
                <a:spcPct val="90000"/>
              </a:lnSpc>
              <a:spcBef>
                <a:spcPts val="475"/>
              </a:spcBef>
              <a:buNone/>
            </a:pPr>
            <a:r>
              <a:rPr lang="en-US" sz="1600" dirty="0" smtClean="0"/>
              <a:t>- Web analytics– clickstream, golden path</a:t>
            </a:r>
          </a:p>
          <a:p>
            <a:pPr>
              <a:lnSpc>
                <a:spcPct val="90000"/>
              </a:lnSpc>
              <a:spcBef>
                <a:spcPts val="475"/>
              </a:spcBef>
              <a:buNone/>
            </a:pPr>
            <a:r>
              <a:rPr lang="en-US" sz="1600" dirty="0" smtClean="0"/>
              <a:t>- Telephone calling patterns</a:t>
            </a:r>
          </a:p>
          <a:p>
            <a:pPr>
              <a:lnSpc>
                <a:spcPct val="90000"/>
              </a:lnSpc>
              <a:spcBef>
                <a:spcPts val="475"/>
              </a:spcBef>
              <a:buNone/>
            </a:pPr>
            <a:r>
              <a:rPr lang="en-US" sz="1600" dirty="0" smtClean="0"/>
              <a:t>- Stock market trading sequences</a:t>
            </a:r>
          </a:p>
          <a:p>
            <a:pPr>
              <a:lnSpc>
                <a:spcPct val="90000"/>
              </a:lnSpc>
              <a:spcBef>
                <a:spcPts val="475"/>
              </a:spcBef>
              <a:buFontTx/>
              <a:buChar char="-"/>
            </a:pPr>
            <a:endParaRPr lang="en-US" sz="1600" dirty="0" smtClean="0"/>
          </a:p>
          <a:p>
            <a:pPr>
              <a:lnSpc>
                <a:spcPct val="90000"/>
              </a:lnSpc>
              <a:spcBef>
                <a:spcPts val="475"/>
              </a:spcBef>
              <a:buFont typeface="Lucida Grande" pitchFamily="28" charset="0"/>
              <a:buChar char="-"/>
            </a:pPr>
            <a:endParaRPr lang="en-US" sz="1400" dirty="0" smtClean="0"/>
          </a:p>
          <a:p>
            <a:pPr>
              <a:lnSpc>
                <a:spcPct val="90000"/>
              </a:lnSpc>
              <a:spcBef>
                <a:spcPts val="475"/>
              </a:spcBef>
            </a:pPr>
            <a:endParaRPr lang="en-US" sz="1600" dirty="0" smtClean="0"/>
          </a:p>
        </p:txBody>
      </p:sp>
      <p:sp>
        <p:nvSpPr>
          <p:cNvPr id="5" name="Text Placeholder 39"/>
          <p:cNvSpPr>
            <a:spLocks noGrp="1"/>
          </p:cNvSpPr>
          <p:nvPr>
            <p:ph type="body" sz="quarter" idx="14"/>
          </p:nvPr>
        </p:nvSpPr>
        <p:spPr>
          <a:xfrm>
            <a:off x="285749" y="973138"/>
            <a:ext cx="8476488" cy="381000"/>
          </a:xfrm>
        </p:spPr>
        <p:txBody>
          <a:bodyPr/>
          <a:lstStyle/>
          <a:p>
            <a:pPr marL="0" indent="0"/>
            <a:r>
              <a:rPr lang="en-US" dirty="0" smtClean="0"/>
              <a:t>Uncovering patterns in sequential steps</a:t>
            </a:r>
            <a:endParaRPr lang="en-US" dirty="0"/>
          </a:p>
          <a:p>
            <a:endParaRPr lang="en-US" dirty="0"/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4752109" y="1666874"/>
            <a:ext cx="4077566" cy="4484544"/>
          </a:xfrm>
          <a:prstGeom prst="roundRect">
            <a:avLst>
              <a:gd name="adj" fmla="val 2734"/>
            </a:avLst>
          </a:prstGeom>
          <a:solidFill>
            <a:srgbClr val="D1D1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BE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752110" y="1666876"/>
            <a:ext cx="4086966" cy="465243"/>
          </a:xfrm>
          <a:prstGeom prst="roundRect">
            <a:avLst>
              <a:gd name="adj" fmla="val 18924"/>
            </a:avLst>
          </a:prstGeom>
          <a:gradFill>
            <a:gsLst>
              <a:gs pos="0">
                <a:srgbClr val="C00000"/>
              </a:gs>
              <a:gs pos="999">
                <a:srgbClr val="C41230"/>
              </a:gs>
              <a:gs pos="100000">
                <a:srgbClr val="620918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7528" y="4629141"/>
            <a:ext cx="3943506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ts val="7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9A0E25"/>
                </a:solidFill>
                <a:latin typeface="Arial" pitchFamily="34" charset="0"/>
              </a:rPr>
              <a:t>Complete Aster Data Application:</a:t>
            </a:r>
          </a:p>
          <a:p>
            <a:pPr marL="228600" indent="-228600">
              <a:spcBef>
                <a:spcPts val="480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kern="0" dirty="0" smtClean="0">
                <a:solidFill>
                  <a:srgbClr val="000000"/>
                </a:solidFill>
              </a:rPr>
              <a:t>Sessionization required to prepare data for path analysis</a:t>
            </a:r>
          </a:p>
          <a:p>
            <a:pPr marL="228600" indent="-228600">
              <a:spcBef>
                <a:spcPts val="480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kern="0" dirty="0" smtClean="0">
                <a:solidFill>
                  <a:srgbClr val="000000"/>
                </a:solidFill>
              </a:rPr>
              <a:t>nPath identifies marketing touches that drove revenue</a:t>
            </a:r>
            <a:endParaRPr lang="en-US" sz="14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38256" y="1743075"/>
            <a:ext cx="410094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ts val="700"/>
              </a:spcBef>
              <a:spcAft>
                <a:spcPct val="0"/>
              </a:spcAft>
            </a:pPr>
            <a:r>
              <a:rPr lang="en-US" sz="1700" b="1" dirty="0" smtClean="0">
                <a:solidFill>
                  <a:srgbClr val="FFFFFF"/>
                </a:solidFill>
                <a:latin typeface="Arial" pitchFamily="34" charset="0"/>
              </a:rPr>
              <a:t>nPath in Use: Marketing Attribution</a:t>
            </a:r>
            <a:endParaRPr lang="en-US" sz="1700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297112"/>
            <a:ext cx="3131127" cy="223332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ter_Data_4.0_PPT_Template_Final">
  <a:themeElements>
    <a:clrScheme name="Aster">
      <a:dk1>
        <a:srgbClr val="000000"/>
      </a:dk1>
      <a:lt1>
        <a:srgbClr val="FFFFFF"/>
      </a:lt1>
      <a:dk2>
        <a:srgbClr val="C41230"/>
      </a:dk2>
      <a:lt2>
        <a:srgbClr val="808080"/>
      </a:lt2>
      <a:accent1>
        <a:srgbClr val="82CEC1"/>
      </a:accent1>
      <a:accent2>
        <a:srgbClr val="50B3CF"/>
      </a:accent2>
      <a:accent3>
        <a:srgbClr val="54B948"/>
      </a:accent3>
      <a:accent4>
        <a:srgbClr val="C41230"/>
      </a:accent4>
      <a:accent5>
        <a:srgbClr val="EEB211"/>
      </a:accent5>
      <a:accent6>
        <a:srgbClr val="3399CC"/>
      </a:accent6>
      <a:hlink>
        <a:srgbClr val="3399CC"/>
      </a:hlink>
      <a:folHlink>
        <a:srgbClr val="54B948"/>
      </a:folHlink>
    </a:clrScheme>
    <a:fontScheme name="Office Theme">
      <a:majorFont>
        <a:latin typeface="Verdana"/>
        <a:ea typeface="ヒラギノ角ゴ Pro W3"/>
        <a:cs typeface=""/>
      </a:majorFont>
      <a:minorFont>
        <a:latin typeface="Verdana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pitchFamily="-32" charset="-128"/>
          </a:defRPr>
        </a:defPPr>
      </a:lstStyle>
    </a:lnDef>
    <a:txDef>
      <a:spPr>
        <a:noFill/>
      </a:spPr>
      <a:bodyPr wrap="square" rtlCol="0" anchor="ctr" anchorCtr="0">
        <a:spAutoFit/>
      </a:bodyPr>
      <a:lstStyle>
        <a:defPPr>
          <a:spcBef>
            <a:spcPts val="400"/>
          </a:spcBef>
          <a:defRPr sz="1100" dirty="0" smtClean="0">
            <a:solidFill>
              <a:srgbClr val="000000"/>
            </a:solidFill>
            <a:latin typeface="+mn-lt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ample presentation slides">
  <a:themeElements>
    <a:clrScheme name="ms01_1 1">
      <a:dk1>
        <a:srgbClr val="1D528D"/>
      </a:dk1>
      <a:lt1>
        <a:srgbClr val="FFFFFF"/>
      </a:lt1>
      <a:dk2>
        <a:srgbClr val="000000"/>
      </a:dk2>
      <a:lt2>
        <a:srgbClr val="B2B2B2"/>
      </a:lt2>
      <a:accent1>
        <a:srgbClr val="2D6BC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BAE0"/>
      </a:accent5>
      <a:accent6>
        <a:srgbClr val="E78A00"/>
      </a:accent6>
      <a:hlink>
        <a:srgbClr val="9999FF"/>
      </a:hlink>
      <a:folHlink>
        <a:srgbClr val="969696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B2B2B2"/>
        </a:lt2>
        <a:accent1>
          <a:srgbClr val="2D6BC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BA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808080"/>
        </a:dk1>
        <a:lt1>
          <a:srgbClr val="FFFFFF"/>
        </a:lt1>
        <a:dk2>
          <a:srgbClr val="000000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8BC84E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7DB54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Aster_Data_1Q2010_PPT_Template_Final</Template>
  <TotalTime>101694</TotalTime>
  <Words>1128</Words>
  <Application>Microsoft Office PowerPoint</Application>
  <PresentationFormat>On-screen Show (4:3)</PresentationFormat>
  <Paragraphs>264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Aster_Data_4.0_PPT_Template_Final</vt:lpstr>
      <vt:lpstr>Sample presentation slides</vt:lpstr>
      <vt:lpstr>Supercharging Analytics on Big Data Announcing 1000+ MapReduce-ready Advanced Analytic Functions     June 21st.  2010   </vt:lpstr>
      <vt:lpstr>Aster Data’s Solution A Data-Analytics Server for Big Data Management</vt:lpstr>
      <vt:lpstr>Examples of Advanced Analytic Applications</vt:lpstr>
      <vt:lpstr>What all these Applications have in Common</vt:lpstr>
      <vt:lpstr>Slide 5</vt:lpstr>
      <vt:lpstr>New: Expanded Suite of MapReduce-ready Analytics Totaling 1000+ Functions</vt:lpstr>
      <vt:lpstr>Aster Data Analytic Foundation (1 of 2) Examples of Business-Ready SQL-MapReduce Functions</vt:lpstr>
      <vt:lpstr>Aster Data Analytic Foundation (2 of 2) Examples of Business-Ready SQL-MapReduce Functions</vt:lpstr>
      <vt:lpstr>Example: nPath Function for time-series analysis</vt:lpstr>
      <vt:lpstr>Example: Basket Generator Function</vt:lpstr>
      <vt:lpstr>Example: k-Means Function</vt:lpstr>
      <vt:lpstr>Example: Unpack Function</vt:lpstr>
      <vt:lpstr>PLUS – Announcing Additional Partners </vt:lpstr>
      <vt:lpstr>Aster Data &amp; Fuzzy Logix: Advancing In-Database Analytics on Big Data </vt:lpstr>
      <vt:lpstr>Introducing DB Lytix  on Aster Data nCluster Runs In-database &amp; Uses SQL-MapReduce for  high performance analytics on big data volumes</vt:lpstr>
      <vt:lpstr>Aster Data – Big Data Management &amp; Analytics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Aster Data Overview</dc:title>
  <dc:creator>Aster Data Marketing</dc:creator>
  <dc:description>May 2010</dc:description>
  <cp:lastModifiedBy>Stephanie McReynolds</cp:lastModifiedBy>
  <cp:revision>9734</cp:revision>
  <cp:lastPrinted>2008-10-17T18:52:49Z</cp:lastPrinted>
  <dcterms:created xsi:type="dcterms:W3CDTF">2009-10-22T21:37:55Z</dcterms:created>
  <dcterms:modified xsi:type="dcterms:W3CDTF">2010-06-18T19:57:58Z</dcterms:modified>
</cp:coreProperties>
</file>